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56" r:id="rId2"/>
    <p:sldId id="261" r:id="rId3"/>
    <p:sldId id="257" r:id="rId4"/>
    <p:sldId id="258" r:id="rId5"/>
    <p:sldId id="259" r:id="rId6"/>
    <p:sldId id="260" r:id="rId7"/>
    <p:sldId id="262" r:id="rId8"/>
    <p:sldId id="263" r:id="rId9"/>
    <p:sldId id="264" r:id="rId10"/>
    <p:sldId id="265" r:id="rId11"/>
    <p:sldId id="266" r:id="rId12"/>
    <p:sldId id="267" r:id="rId13"/>
    <p:sldId id="268" r:id="rId14"/>
    <p:sldId id="269"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64" y="-72"/>
      </p:cViewPr>
      <p:guideLst>
        <p:guide orient="horz" pos="2160"/>
        <p:guide pos="2880"/>
      </p:guideLst>
    </p:cSldViewPr>
  </p:slideViewPr>
  <p:notesTextViewPr>
    <p:cViewPr>
      <p:scale>
        <a:sx n="1" d="1"/>
        <a:sy n="1" d="1"/>
      </p:scale>
      <p:origin x="0" y="0"/>
    </p:cViewPr>
  </p:notesTextViewPr>
  <p:notesViewPr>
    <p:cSldViewPr>
      <p:cViewPr varScale="1">
        <p:scale>
          <a:sx n="85" d="100"/>
          <a:sy n="85" d="100"/>
        </p:scale>
        <p:origin x="-383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D8566F-1455-4AF1-A2B0-920DC61AE1BB}" type="datetimeFigureOut">
              <a:rPr lang="en-US" smtClean="0"/>
              <a:t>2/18/2020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EA472D-FB55-44F2-8586-46C1D6E4C3B9}" type="slidenum">
              <a:rPr lang="en-US" smtClean="0"/>
              <a:t>‹#›</a:t>
            </a:fld>
            <a:endParaRPr lang="en-US"/>
          </a:p>
        </p:txBody>
      </p:sp>
    </p:spTree>
    <p:extLst>
      <p:ext uri="{BB962C8B-B14F-4D97-AF65-F5344CB8AC3E}">
        <p14:creationId xmlns:p14="http://schemas.microsoft.com/office/powerpoint/2010/main" val="439164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E0A0AA-3B98-43FB-9669-327FF1F144B7}" type="datetimeFigureOut">
              <a:rPr lang="en-US" smtClean="0"/>
              <a:t>2/18/2020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0ADFB4-7907-4491-9E18-A9817F27A43E}" type="slidenum">
              <a:rPr lang="en-US" smtClean="0"/>
              <a:t>‹#›</a:t>
            </a:fld>
            <a:endParaRPr lang="en-US"/>
          </a:p>
        </p:txBody>
      </p:sp>
    </p:spTree>
    <p:extLst>
      <p:ext uri="{BB962C8B-B14F-4D97-AF65-F5344CB8AC3E}">
        <p14:creationId xmlns:p14="http://schemas.microsoft.com/office/powerpoint/2010/main" val="451512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0ADFB4-7907-4491-9E18-A9817F27A43E}" type="slidenum">
              <a:rPr lang="en-US" smtClean="0"/>
              <a:t>1</a:t>
            </a:fld>
            <a:endParaRPr lang="en-US"/>
          </a:p>
        </p:txBody>
      </p:sp>
    </p:spTree>
    <p:extLst>
      <p:ext uri="{BB962C8B-B14F-4D97-AF65-F5344CB8AC3E}">
        <p14:creationId xmlns:p14="http://schemas.microsoft.com/office/powerpoint/2010/main" val="151081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AD9BD09-825C-4564-ABC8-FA9921539AC9}" type="datetimeFigureOut">
              <a:rPr lang="en-US" smtClean="0"/>
              <a:t>2/18/2020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984BA53E-1559-4926-84D6-EDDA476F19D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D9BD09-825C-4564-ABC8-FA9921539AC9}"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BA53E-1559-4926-84D6-EDDA476F19D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D9BD09-825C-4564-ABC8-FA9921539AC9}"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BA53E-1559-4926-84D6-EDDA476F19D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normAutofit/>
          </a:bodyPr>
          <a:lstStyle>
            <a:lvl1pPr algn="ctr">
              <a:defRPr sz="4000" b="0" i="0"/>
            </a:lvl1pPr>
          </a:lstStyle>
          <a:p>
            <a:r>
              <a:rPr kumimoji="0" lang="en-US" dirty="0" smtClean="0"/>
              <a:t>Click to edit Master title style</a:t>
            </a:r>
            <a:endParaRPr kumimoji="0" lang="en-US" dirty="0"/>
          </a:p>
        </p:txBody>
      </p:sp>
      <p:sp>
        <p:nvSpPr>
          <p:cNvPr id="27" name="Content Placeholder 26"/>
          <p:cNvSpPr>
            <a:spLocks noGrp="1"/>
          </p:cNvSpPr>
          <p:nvPr>
            <p:ph idx="1"/>
          </p:nvPr>
        </p:nvSpPr>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25" name="Date Placeholder 24"/>
          <p:cNvSpPr>
            <a:spLocks noGrp="1"/>
          </p:cNvSpPr>
          <p:nvPr>
            <p:ph type="dt" sz="half" idx="10"/>
          </p:nvPr>
        </p:nvSpPr>
        <p:spPr/>
        <p:txBody>
          <a:bodyPr/>
          <a:lstStyle/>
          <a:p>
            <a:fld id="{6AD9BD09-825C-4564-ABC8-FA9921539AC9}" type="datetimeFigureOut">
              <a:rPr lang="en-US" smtClean="0"/>
              <a:t>2/18/2020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984BA53E-1559-4926-84D6-EDDA476F19D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AD9BD09-825C-4564-ABC8-FA9921539AC9}" type="datetimeFigureOut">
              <a:rPr lang="en-US" smtClean="0"/>
              <a:t>2/18/2020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984BA53E-1559-4926-84D6-EDDA476F19D0}"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AD9BD09-825C-4564-ABC8-FA9921539AC9}" type="datetimeFigureOut">
              <a:rPr lang="en-US" smtClean="0"/>
              <a:t>2/18/2020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984BA53E-1559-4926-84D6-EDDA476F19D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AD9BD09-825C-4564-ABC8-FA9921539AC9}" type="datetimeFigureOut">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984BA53E-1559-4926-84D6-EDDA476F19D0}"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AD9BD09-825C-4564-ABC8-FA9921539AC9}" type="datetimeFigureOut">
              <a:rPr lang="en-US" smtClean="0"/>
              <a:t>2/18/2020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BA53E-1559-4926-84D6-EDDA476F19D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AD9BD09-825C-4564-ABC8-FA9921539AC9}" type="datetimeFigureOut">
              <a:rPr lang="en-US" smtClean="0"/>
              <a:t>2/18/2020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4BA53E-1559-4926-84D6-EDDA476F19D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AD9BD09-825C-4564-ABC8-FA9921539AC9}" type="datetimeFigureOut">
              <a:rPr lang="en-US" smtClean="0"/>
              <a:t>2/18/2020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4BA53E-1559-4926-84D6-EDDA476F19D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AD9BD09-825C-4564-ABC8-FA9921539AC9}"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984BA53E-1559-4926-84D6-EDDA476F19D0}"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AD9BD09-825C-4564-ABC8-FA9921539AC9}" type="datetimeFigureOut">
              <a:rPr lang="en-US" smtClean="0"/>
              <a:t>2/18/2020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84BA53E-1559-4926-84D6-EDDA476F19D0}"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332656"/>
            <a:ext cx="7848871" cy="5760640"/>
          </a:xfrm>
        </p:spPr>
        <p:txBody>
          <a:bodyPr>
            <a:normAutofit/>
          </a:bodyPr>
          <a:lstStyle/>
          <a:p>
            <a:r>
              <a:rPr lang="lv-LV" sz="3200" b="1" i="1" dirty="0" smtClean="0">
                <a:latin typeface="Times New Roman"/>
                <a:ea typeface="Times New Roman"/>
              </a:rPr>
              <a:t/>
            </a:r>
            <a:br>
              <a:rPr lang="lv-LV" sz="3200" b="1" i="1" dirty="0" smtClean="0">
                <a:latin typeface="Times New Roman"/>
                <a:ea typeface="Times New Roman"/>
              </a:rPr>
            </a:br>
            <a:r>
              <a:rPr lang="lv-LV" sz="3200" b="1" i="1" dirty="0">
                <a:latin typeface="Times New Roman"/>
                <a:ea typeface="Times New Roman"/>
              </a:rPr>
              <a:t/>
            </a:r>
            <a:br>
              <a:rPr lang="lv-LV" sz="3200" b="1" i="1" dirty="0">
                <a:latin typeface="Times New Roman"/>
                <a:ea typeface="Times New Roman"/>
              </a:rPr>
            </a:br>
            <a:r>
              <a:rPr lang="lv-LV" sz="3200" b="1" i="1" dirty="0" smtClean="0">
                <a:latin typeface="Times New Roman"/>
                <a:ea typeface="Times New Roman"/>
              </a:rPr>
              <a:t/>
            </a:r>
            <a:br>
              <a:rPr lang="lv-LV" sz="3200" b="1" i="1" dirty="0" smtClean="0">
                <a:latin typeface="Times New Roman"/>
                <a:ea typeface="Times New Roman"/>
              </a:rPr>
            </a:br>
            <a:r>
              <a:rPr lang="lv-LV" sz="3200" b="1" i="1" dirty="0">
                <a:latin typeface="Times New Roman"/>
                <a:ea typeface="Times New Roman"/>
              </a:rPr>
              <a:t/>
            </a:r>
            <a:br>
              <a:rPr lang="lv-LV" sz="3200" b="1" i="1" dirty="0">
                <a:latin typeface="Times New Roman"/>
                <a:ea typeface="Times New Roman"/>
              </a:rPr>
            </a:br>
            <a:r>
              <a:rPr lang="lv-LV" sz="3200" b="1" i="1" dirty="0" smtClean="0">
                <a:latin typeface="Times New Roman"/>
                <a:ea typeface="Times New Roman"/>
              </a:rPr>
              <a:t>„</a:t>
            </a:r>
            <a:r>
              <a:rPr lang="lv-LV" sz="3200" b="1" i="1" dirty="0">
                <a:latin typeface="Times New Roman"/>
                <a:ea typeface="Times New Roman"/>
              </a:rPr>
              <a:t>Jaunu metožu izmantošana </a:t>
            </a:r>
            <a:r>
              <a:rPr lang="lv-LV" sz="3200" b="1" i="1" dirty="0" err="1">
                <a:latin typeface="Times New Roman"/>
                <a:ea typeface="Times New Roman"/>
              </a:rPr>
              <a:t>pii</a:t>
            </a:r>
            <a:r>
              <a:rPr lang="lv-LV" sz="3200" b="1" i="1" dirty="0">
                <a:latin typeface="Times New Roman"/>
                <a:ea typeface="Times New Roman"/>
              </a:rPr>
              <a:t> </a:t>
            </a:r>
            <a:r>
              <a:rPr lang="lv-LV" sz="3200" b="1" i="1" dirty="0" smtClean="0">
                <a:latin typeface="Times New Roman"/>
                <a:ea typeface="Times New Roman"/>
              </a:rPr>
              <a:t/>
            </a:r>
            <a:br>
              <a:rPr lang="lv-LV" sz="3200" b="1" i="1" dirty="0" smtClean="0">
                <a:latin typeface="Times New Roman"/>
                <a:ea typeface="Times New Roman"/>
              </a:rPr>
            </a:br>
            <a:r>
              <a:rPr lang="lv-LV" sz="3200" b="1" i="1" dirty="0">
                <a:latin typeface="Times New Roman"/>
                <a:ea typeface="Times New Roman"/>
              </a:rPr>
              <a:t> </a:t>
            </a:r>
            <a:r>
              <a:rPr lang="lv-LV" sz="3200" b="1" i="1" dirty="0" smtClean="0">
                <a:latin typeface="Times New Roman"/>
                <a:ea typeface="Times New Roman"/>
              </a:rPr>
              <a:t>     ievērojot </a:t>
            </a:r>
            <a:r>
              <a:rPr lang="lv-LV" sz="3200" b="1" i="1" dirty="0">
                <a:latin typeface="Times New Roman"/>
                <a:ea typeface="Times New Roman"/>
              </a:rPr>
              <a:t>kompetenču pieeju”</a:t>
            </a:r>
            <a:endParaRPr lang="en-US" sz="3200" dirty="0"/>
          </a:p>
        </p:txBody>
      </p:sp>
      <p:sp>
        <p:nvSpPr>
          <p:cNvPr id="3" name="Subtitle 2"/>
          <p:cNvSpPr>
            <a:spLocks noGrp="1"/>
          </p:cNvSpPr>
          <p:nvPr>
            <p:ph type="subTitle" idx="1"/>
          </p:nvPr>
        </p:nvSpPr>
        <p:spPr>
          <a:xfrm>
            <a:off x="381000" y="3886200"/>
            <a:ext cx="8655496" cy="2279104"/>
          </a:xfrm>
        </p:spPr>
        <p:txBody>
          <a:bodyPr/>
          <a:lstStyle/>
          <a:p>
            <a:pPr algn="r"/>
            <a:r>
              <a:rPr lang="lv-LV" b="1" i="1" dirty="0" smtClean="0"/>
              <a:t>08.05.2019.</a:t>
            </a:r>
            <a:endParaRPr lang="en-US" b="1" i="1"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0072" y="3789040"/>
            <a:ext cx="1981200" cy="187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descr="C:\Users\140428\Desktop\erasmus-708x350.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3568" y="577870"/>
            <a:ext cx="1456619" cy="72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6634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686800" cy="838200"/>
          </a:xfrm>
        </p:spPr>
        <p:txBody>
          <a:bodyPr>
            <a:normAutofit fontScale="90000"/>
          </a:bodyPr>
          <a:lstStyle/>
          <a:p>
            <a:pPr lvl="0">
              <a:lnSpc>
                <a:spcPct val="115000"/>
              </a:lnSpc>
              <a:spcBef>
                <a:spcPts val="3535"/>
              </a:spcBef>
              <a:spcAft>
                <a:spcPts val="1770"/>
              </a:spcAft>
            </a:pPr>
            <a:r>
              <a:rPr lang="en-US" sz="2400" b="1" cap="none" dirty="0">
                <a:solidFill>
                  <a:srgbClr val="3E3D2D"/>
                </a:solidFill>
                <a:effectLst/>
                <a:latin typeface="Times New Roman" pitchFamily="18" charset="0"/>
                <a:ea typeface="Calibri"/>
                <a:cs typeface="Times New Roman" pitchFamily="18" charset="0"/>
              </a:rPr>
              <a:t/>
            </a:r>
            <a:br>
              <a:rPr lang="en-US" sz="2400" b="1" cap="none" dirty="0">
                <a:solidFill>
                  <a:srgbClr val="3E3D2D"/>
                </a:solidFill>
                <a:effectLst/>
                <a:latin typeface="Times New Roman" pitchFamily="18" charset="0"/>
                <a:ea typeface="Calibri"/>
                <a:cs typeface="Times New Roman" pitchFamily="18" charset="0"/>
              </a:rPr>
            </a:br>
            <a:r>
              <a:rPr lang="en-US" sz="4000" b="1" spc="155" dirty="0">
                <a:solidFill>
                  <a:srgbClr val="1A1A1A"/>
                </a:solidFill>
                <a:effectLst/>
                <a:ea typeface="Times New Roman"/>
                <a:cs typeface="Times New Roman" pitchFamily="18" charset="0"/>
              </a:rPr>
              <a:t>TRŪKUMI</a:t>
            </a:r>
            <a:endParaRPr lang="en-US" dirty="0"/>
          </a:p>
        </p:txBody>
      </p:sp>
      <p:sp>
        <p:nvSpPr>
          <p:cNvPr id="3" name="Content Placeholder 2"/>
          <p:cNvSpPr>
            <a:spLocks noGrp="1"/>
          </p:cNvSpPr>
          <p:nvPr>
            <p:ph idx="1"/>
          </p:nvPr>
        </p:nvSpPr>
        <p:spPr>
          <a:xfrm>
            <a:off x="179512" y="1052736"/>
            <a:ext cx="8784976" cy="5688632"/>
          </a:xfrm>
        </p:spPr>
        <p:txBody>
          <a:bodyPr>
            <a:noAutofit/>
          </a:bodyPr>
          <a:lstStyle/>
          <a:p>
            <a:pPr algn="just">
              <a:lnSpc>
                <a:spcPct val="115000"/>
              </a:lnSpc>
              <a:spcAft>
                <a:spcPts val="2100"/>
              </a:spcAft>
            </a:pPr>
            <a:r>
              <a:rPr lang="en-US" sz="1800" dirty="0" err="1" smtClean="0">
                <a:solidFill>
                  <a:srgbClr val="1A1A1A"/>
                </a:solidFill>
                <a:latin typeface="Times New Roman" pitchFamily="18" charset="0"/>
                <a:ea typeface="Times New Roman"/>
                <a:cs typeface="Times New Roman" pitchFamily="18" charset="0"/>
              </a:rPr>
              <a:t>Tomēr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kā</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jau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katrai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apmācību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metodei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arī</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uz</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problēmu</a:t>
            </a:r>
            <a:r>
              <a:rPr lang="en-US" sz="1800" dirty="0">
                <a:solidFill>
                  <a:srgbClr val="1A1A1A"/>
                </a:solidFill>
                <a:latin typeface="Times New Roman" pitchFamily="18" charset="0"/>
                <a:ea typeface="Times New Roman"/>
                <a:cs typeface="Times New Roman" pitchFamily="18" charset="0"/>
              </a:rPr>
              <a:t> </a:t>
            </a:r>
            <a:r>
              <a:rPr lang="en-US" sz="1800" dirty="0" err="1" smtClean="0">
                <a:solidFill>
                  <a:srgbClr val="1A1A1A"/>
                </a:solidFill>
                <a:latin typeface="Times New Roman" pitchFamily="18" charset="0"/>
                <a:ea typeface="Times New Roman"/>
                <a:cs typeface="Times New Roman" pitchFamily="18" charset="0"/>
              </a:rPr>
              <a:t>balstītai</a:t>
            </a:r>
            <a:r>
              <a:rPr lang="en-US" sz="1800" dirty="0" smtClean="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apmācībai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ir</a:t>
            </a:r>
            <a:r>
              <a:rPr lang="en-US" sz="1800" dirty="0">
                <a:solidFill>
                  <a:srgbClr val="1A1A1A"/>
                </a:solidFill>
                <a:latin typeface="Times New Roman" pitchFamily="18" charset="0"/>
                <a:ea typeface="Times New Roman"/>
                <a:cs typeface="Times New Roman" pitchFamily="18" charset="0"/>
              </a:rPr>
              <a:t> ne </a:t>
            </a:r>
            <a:r>
              <a:rPr lang="en-US" sz="1800" dirty="0" err="1">
                <a:solidFill>
                  <a:srgbClr val="1A1A1A"/>
                </a:solidFill>
                <a:latin typeface="Times New Roman" pitchFamily="18" charset="0"/>
                <a:ea typeface="Times New Roman"/>
                <a:cs typeface="Times New Roman" pitchFamily="18" charset="0"/>
              </a:rPr>
              <a:t>tikai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daudz</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priekšrocību</a:t>
            </a:r>
            <a:r>
              <a:rPr lang="en-US" sz="1800" dirty="0">
                <a:solidFill>
                  <a:srgbClr val="1A1A1A"/>
                </a:solidFill>
                <a:latin typeface="Times New Roman" pitchFamily="18" charset="0"/>
                <a:ea typeface="Times New Roman"/>
                <a:cs typeface="Times New Roman" pitchFamily="18" charset="0"/>
              </a:rPr>
              <a:t>, bet </a:t>
            </a:r>
            <a:r>
              <a:rPr lang="en-US" sz="1800" dirty="0" err="1">
                <a:solidFill>
                  <a:srgbClr val="1A1A1A"/>
                </a:solidFill>
                <a:latin typeface="Times New Roman" pitchFamily="18" charset="0"/>
                <a:ea typeface="Times New Roman"/>
                <a:cs typeface="Times New Roman" pitchFamily="18" charset="0"/>
              </a:rPr>
              <a:t>arī</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trūkumu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kuri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labāk</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palīdz</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izprast</a:t>
            </a:r>
            <a:r>
              <a:rPr lang="en-US" sz="1800" dirty="0">
                <a:solidFill>
                  <a:srgbClr val="1A1A1A"/>
                </a:solidFill>
                <a:latin typeface="Times New Roman" pitchFamily="18" charset="0"/>
                <a:ea typeface="Times New Roman"/>
                <a:cs typeface="Times New Roman" pitchFamily="18" charset="0"/>
              </a:rPr>
              <a:t> un </a:t>
            </a:r>
            <a:r>
              <a:rPr lang="en-US" sz="1800" dirty="0" err="1">
                <a:solidFill>
                  <a:srgbClr val="1A1A1A"/>
                </a:solidFill>
                <a:latin typeface="Times New Roman" pitchFamily="18" charset="0"/>
                <a:ea typeface="Times New Roman"/>
                <a:cs typeface="Times New Roman" pitchFamily="18" charset="0"/>
              </a:rPr>
              <a:t>pieņemt</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lēmumu</a:t>
            </a:r>
            <a:r>
              <a:rPr lang="en-US" sz="1800" dirty="0">
                <a:solidFill>
                  <a:srgbClr val="1A1A1A"/>
                </a:solidFill>
                <a:latin typeface="Times New Roman" pitchFamily="18" charset="0"/>
                <a:ea typeface="Times New Roman"/>
                <a:cs typeface="Times New Roman" pitchFamily="18" charset="0"/>
              </a:rPr>
              <a:t> </a:t>
            </a:r>
            <a:r>
              <a:rPr lang="en-US" sz="1800" i="1" dirty="0">
                <a:solidFill>
                  <a:srgbClr val="1A1A1A"/>
                </a:solidFill>
                <a:latin typeface="Times New Roman" pitchFamily="18" charset="0"/>
                <a:ea typeface="Times New Roman"/>
                <a:cs typeface="Times New Roman" pitchFamily="18" charset="0"/>
              </a:rPr>
              <a:t>par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vai</a:t>
            </a:r>
            <a:r>
              <a:rPr lang="en-US" sz="1800" dirty="0">
                <a:solidFill>
                  <a:srgbClr val="1A1A1A"/>
                </a:solidFill>
                <a:latin typeface="Times New Roman" pitchFamily="18" charset="0"/>
                <a:ea typeface="Times New Roman"/>
                <a:cs typeface="Times New Roman" pitchFamily="18" charset="0"/>
              </a:rPr>
              <a:t> </a:t>
            </a:r>
            <a:r>
              <a:rPr lang="en-US" sz="1800" i="1" dirty="0" err="1">
                <a:solidFill>
                  <a:srgbClr val="1A1A1A"/>
                </a:solidFill>
                <a:latin typeface="Times New Roman" pitchFamily="18" charset="0"/>
                <a:ea typeface="Times New Roman"/>
                <a:cs typeface="Times New Roman" pitchFamily="18" charset="0"/>
              </a:rPr>
              <a:t>pret</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apmācību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metodes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izmantošanu</a:t>
            </a:r>
            <a:r>
              <a:rPr lang="en-US" sz="1800" dirty="0">
                <a:solidFill>
                  <a:srgbClr val="1A1A1A"/>
                </a:solidFill>
                <a:latin typeface="Times New Roman" pitchFamily="18" charset="0"/>
                <a:ea typeface="Times New Roman"/>
                <a:cs typeface="Times New Roman" pitchFamily="18" charset="0"/>
              </a:rPr>
              <a:t>.</a:t>
            </a:r>
            <a:endParaRPr lang="en-US" sz="1800" dirty="0">
              <a:latin typeface="Times New Roman" pitchFamily="18" charset="0"/>
              <a:ea typeface="Calibri"/>
              <a:cs typeface="Times New Roman" pitchFamily="18" charset="0"/>
            </a:endParaRPr>
          </a:p>
          <a:p>
            <a:pPr algn="just">
              <a:lnSpc>
                <a:spcPct val="115000"/>
              </a:lnSpc>
              <a:spcAft>
                <a:spcPts val="2100"/>
              </a:spcAft>
            </a:pPr>
            <a:r>
              <a:rPr lang="en-US" sz="1800" dirty="0">
                <a:solidFill>
                  <a:srgbClr val="1A1A1A"/>
                </a:solidFill>
                <a:latin typeface="Times New Roman" pitchFamily="18" charset="0"/>
                <a:ea typeface="Times New Roman"/>
                <a:cs typeface="Times New Roman" pitchFamily="18" charset="0"/>
              </a:rPr>
              <a:t>Par PBL </a:t>
            </a:r>
            <a:r>
              <a:rPr lang="en-US" sz="1800" dirty="0" err="1">
                <a:solidFill>
                  <a:srgbClr val="1A1A1A"/>
                </a:solidFill>
                <a:latin typeface="Times New Roman" pitchFamily="18" charset="0"/>
                <a:ea typeface="Times New Roman"/>
                <a:cs typeface="Times New Roman" pitchFamily="18" charset="0"/>
              </a:rPr>
              <a:t>metodes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galvenajiem</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trūkumiem</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uzskatāms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tas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ka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tās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realizēšanai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nepieciešamas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labas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konsultāciju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prasmes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tās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izmantošana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laikietilpīga</a:t>
            </a:r>
            <a:r>
              <a:rPr lang="en-US" sz="1800" dirty="0">
                <a:solidFill>
                  <a:srgbClr val="1A1A1A"/>
                </a:solidFill>
                <a:latin typeface="Times New Roman" pitchFamily="18" charset="0"/>
                <a:ea typeface="Times New Roman"/>
                <a:cs typeface="Times New Roman" pitchFamily="18" charset="0"/>
              </a:rPr>
              <a:t> un </a:t>
            </a:r>
            <a:r>
              <a:rPr lang="en-US" sz="1800" dirty="0" err="1">
                <a:solidFill>
                  <a:srgbClr val="1A1A1A"/>
                </a:solidFill>
                <a:latin typeface="Times New Roman" pitchFamily="18" charset="0"/>
                <a:ea typeface="Times New Roman"/>
                <a:cs typeface="Times New Roman" pitchFamily="18" charset="0"/>
              </a:rPr>
              <a:t>ir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nepieciešama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plānošana</a:t>
            </a:r>
            <a:r>
              <a:rPr lang="en-US" sz="1800" dirty="0">
                <a:solidFill>
                  <a:srgbClr val="1A1A1A"/>
                </a:solidFill>
                <a:latin typeface="Times New Roman" pitchFamily="18" charset="0"/>
                <a:ea typeface="Times New Roman"/>
                <a:cs typeface="Times New Roman" pitchFamily="18" charset="0"/>
              </a:rPr>
              <a:t>.</a:t>
            </a:r>
            <a:endParaRPr lang="en-US" sz="1800" dirty="0">
              <a:latin typeface="Times New Roman" pitchFamily="18" charset="0"/>
              <a:ea typeface="Calibri"/>
              <a:cs typeface="Times New Roman" pitchFamily="18" charset="0"/>
            </a:endParaRPr>
          </a:p>
          <a:p>
            <a:pPr algn="just">
              <a:lnSpc>
                <a:spcPct val="115000"/>
              </a:lnSpc>
              <a:spcAft>
                <a:spcPts val="2100"/>
              </a:spcAft>
            </a:pPr>
            <a:r>
              <a:rPr lang="en-US" sz="1800" b="1" dirty="0" err="1">
                <a:solidFill>
                  <a:srgbClr val="1A1A1A"/>
                </a:solidFill>
                <a:latin typeface="Times New Roman" pitchFamily="18" charset="0"/>
                <a:ea typeface="Times New Roman"/>
                <a:cs typeface="Times New Roman" pitchFamily="18" charset="0"/>
              </a:rPr>
              <a:t>Konsultāciju</a:t>
            </a:r>
            <a:r>
              <a:rPr lang="en-US" sz="1800" b="1" dirty="0">
                <a:solidFill>
                  <a:srgbClr val="1A1A1A"/>
                </a:solidFill>
                <a:latin typeface="Times New Roman" pitchFamily="18" charset="0"/>
                <a:ea typeface="Times New Roman"/>
                <a:cs typeface="Times New Roman" pitchFamily="18" charset="0"/>
              </a:rPr>
              <a:t> </a:t>
            </a:r>
            <a:r>
              <a:rPr lang="en-US" sz="1800" b="1" dirty="0" err="1">
                <a:solidFill>
                  <a:srgbClr val="1A1A1A"/>
                </a:solidFill>
                <a:latin typeface="Times New Roman" pitchFamily="18" charset="0"/>
                <a:ea typeface="Times New Roman"/>
                <a:cs typeface="Times New Roman" pitchFamily="18" charset="0"/>
              </a:rPr>
              <a:t>prasmes</a:t>
            </a:r>
            <a:r>
              <a:rPr lang="en-US" sz="1800" b="1" dirty="0">
                <a:solidFill>
                  <a:srgbClr val="1A1A1A"/>
                </a:solidFill>
                <a:latin typeface="Times New Roman" pitchFamily="18" charset="0"/>
                <a:ea typeface="Times New Roman"/>
                <a:cs typeface="Times New Roman" pitchFamily="18" charset="0"/>
              </a:rPr>
              <a:t>.</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Skolotājam</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jāprot</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rosināt</a:t>
            </a:r>
            <a:r>
              <a:rPr lang="en-US" sz="1800" dirty="0">
                <a:solidFill>
                  <a:srgbClr val="1A1A1A"/>
                </a:solidFill>
                <a:latin typeface="Times New Roman" pitchFamily="18" charset="0"/>
                <a:ea typeface="Times New Roman"/>
                <a:cs typeface="Times New Roman" pitchFamily="18" charset="0"/>
              </a:rPr>
              <a:t> </a:t>
            </a:r>
            <a:r>
              <a:rPr lang="lv-LV" sz="1800" dirty="0" smtClean="0">
                <a:solidFill>
                  <a:srgbClr val="1A1A1A"/>
                </a:solidFill>
                <a:latin typeface="Times New Roman" pitchFamily="18" charset="0"/>
                <a:ea typeface="Times New Roman"/>
                <a:cs typeface="Times New Roman" pitchFamily="18" charset="0"/>
              </a:rPr>
              <a:t>bērnu</a:t>
            </a:r>
            <a:r>
              <a:rPr lang="en-US" sz="1800" dirty="0" smtClean="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uzzināt</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vairāk</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nevis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jāpasaka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pareizās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atbildes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vai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pārāk</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atklāti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jāuzvedina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uz</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paredzēto</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problēmas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atrisinājumu</a:t>
            </a:r>
            <a:r>
              <a:rPr lang="en-US" sz="1800" dirty="0">
                <a:solidFill>
                  <a:srgbClr val="1A1A1A"/>
                </a:solidFill>
                <a:latin typeface="Times New Roman" pitchFamily="18" charset="0"/>
                <a:ea typeface="Times New Roman"/>
                <a:cs typeface="Times New Roman" pitchFamily="18" charset="0"/>
              </a:rPr>
              <a:t>.</a:t>
            </a:r>
            <a:endParaRPr lang="en-US" sz="1800" dirty="0">
              <a:latin typeface="Times New Roman" pitchFamily="18" charset="0"/>
              <a:ea typeface="Calibri"/>
              <a:cs typeface="Times New Roman" pitchFamily="18" charset="0"/>
            </a:endParaRPr>
          </a:p>
          <a:p>
            <a:pPr algn="just">
              <a:lnSpc>
                <a:spcPct val="115000"/>
              </a:lnSpc>
              <a:spcAft>
                <a:spcPts val="2100"/>
              </a:spcAft>
            </a:pPr>
            <a:r>
              <a:rPr lang="en-US" sz="1800" b="1" dirty="0" err="1">
                <a:solidFill>
                  <a:srgbClr val="1A1A1A"/>
                </a:solidFill>
                <a:latin typeface="Times New Roman" pitchFamily="18" charset="0"/>
                <a:ea typeface="Times New Roman"/>
                <a:cs typeface="Times New Roman" pitchFamily="18" charset="0"/>
              </a:rPr>
              <a:t>Plānošana</a:t>
            </a:r>
            <a:r>
              <a:rPr lang="en-US" sz="1800" b="1" dirty="0">
                <a:solidFill>
                  <a:srgbClr val="1A1A1A"/>
                </a:solidFill>
                <a:latin typeface="Times New Roman" pitchFamily="18" charset="0"/>
                <a:ea typeface="Times New Roman"/>
                <a:cs typeface="Times New Roman" pitchFamily="18" charset="0"/>
              </a:rPr>
              <a:t>.</a:t>
            </a:r>
            <a:r>
              <a:rPr lang="en-US" sz="1800" dirty="0">
                <a:solidFill>
                  <a:srgbClr val="1A1A1A"/>
                </a:solidFill>
                <a:latin typeface="Times New Roman" pitchFamily="18" charset="0"/>
                <a:ea typeface="Times New Roman"/>
                <a:cs typeface="Times New Roman" pitchFamily="18" charset="0"/>
              </a:rPr>
              <a:t> PBL </a:t>
            </a:r>
            <a:r>
              <a:rPr lang="en-US" sz="1800" dirty="0" err="1">
                <a:solidFill>
                  <a:srgbClr val="1A1A1A"/>
                </a:solidFill>
                <a:latin typeface="Times New Roman" pitchFamily="18" charset="0"/>
                <a:ea typeface="Times New Roman"/>
                <a:cs typeface="Times New Roman" pitchFamily="18" charset="0"/>
              </a:rPr>
              <a:t>izmantošanai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jāsagatavojas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jau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iepriekš</a:t>
            </a:r>
            <a:r>
              <a:rPr lang="en-US" sz="1800" dirty="0">
                <a:solidFill>
                  <a:srgbClr val="1A1A1A"/>
                </a:solidFill>
                <a:latin typeface="Times New Roman" pitchFamily="18" charset="0"/>
                <a:ea typeface="Times New Roman"/>
                <a:cs typeface="Times New Roman" pitchFamily="18" charset="0"/>
              </a:rPr>
              <a:t> – </a:t>
            </a:r>
            <a:r>
              <a:rPr lang="en-US" sz="1800" dirty="0" err="1">
                <a:solidFill>
                  <a:srgbClr val="1A1A1A"/>
                </a:solidFill>
                <a:latin typeface="Times New Roman" pitchFamily="18" charset="0"/>
                <a:ea typeface="Times New Roman"/>
                <a:cs typeface="Times New Roman" pitchFamily="18" charset="0"/>
              </a:rPr>
              <a:t>jāizvēlas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situācija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jāizveido</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izdales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vai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uzskates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materiāli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kā</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arī</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jāprognozē</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diskusijas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gaita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Pilnvērtīgi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šo</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metodi</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nav</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iespējams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izmantot</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improvizācijas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stilā</a:t>
            </a:r>
            <a:r>
              <a:rPr lang="en-US" sz="1800" dirty="0">
                <a:solidFill>
                  <a:srgbClr val="1A1A1A"/>
                </a:solidFill>
                <a:latin typeface="Times New Roman" pitchFamily="18" charset="0"/>
                <a:ea typeface="Times New Roman"/>
                <a:cs typeface="Times New Roman" pitchFamily="18" charset="0"/>
              </a:rPr>
              <a:t>.</a:t>
            </a:r>
            <a:endParaRPr lang="en-US" sz="1800" dirty="0">
              <a:latin typeface="Times New Roman" pitchFamily="18" charset="0"/>
              <a:ea typeface="Calibri"/>
              <a:cs typeface="Times New Roman" pitchFamily="18" charset="0"/>
            </a:endParaRPr>
          </a:p>
          <a:p>
            <a:pPr algn="just">
              <a:lnSpc>
                <a:spcPct val="115000"/>
              </a:lnSpc>
              <a:spcAft>
                <a:spcPts val="2100"/>
              </a:spcAft>
            </a:pPr>
            <a:r>
              <a:rPr lang="en-US" sz="1800" b="1" dirty="0" err="1">
                <a:solidFill>
                  <a:srgbClr val="1A1A1A"/>
                </a:solidFill>
                <a:latin typeface="Times New Roman" pitchFamily="18" charset="0"/>
                <a:ea typeface="Times New Roman"/>
                <a:cs typeface="Times New Roman" pitchFamily="18" charset="0"/>
              </a:rPr>
              <a:t>Ilgums</a:t>
            </a:r>
            <a:r>
              <a:rPr lang="en-US" sz="1800" b="1" dirty="0">
                <a:solidFill>
                  <a:srgbClr val="1A1A1A"/>
                </a:solidFill>
                <a:latin typeface="Times New Roman" pitchFamily="18" charset="0"/>
                <a:ea typeface="Times New Roman"/>
                <a:cs typeface="Times New Roman" pitchFamily="18" charset="0"/>
              </a:rPr>
              <a:t>.</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Šīs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metodes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izmantošana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aizņem</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daudz</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ilgāku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laiku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nekā</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prezentācijas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parādīšana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tādēļ</a:t>
            </a:r>
            <a:r>
              <a:rPr lang="en-US" sz="1800" dirty="0">
                <a:solidFill>
                  <a:srgbClr val="1A1A1A"/>
                </a:solidFill>
                <a:latin typeface="Times New Roman" pitchFamily="18" charset="0"/>
                <a:ea typeface="Times New Roman"/>
                <a:cs typeface="Times New Roman" pitchFamily="18" charset="0"/>
              </a:rPr>
              <a:t>, to </a:t>
            </a:r>
            <a:r>
              <a:rPr lang="en-US" sz="1800" dirty="0" err="1">
                <a:solidFill>
                  <a:srgbClr val="1A1A1A"/>
                </a:solidFill>
                <a:latin typeface="Times New Roman" pitchFamily="18" charset="0"/>
                <a:ea typeface="Times New Roman"/>
                <a:cs typeface="Times New Roman" pitchFamily="18" charset="0"/>
              </a:rPr>
              <a:t>nav</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iespējams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izmantot</a:t>
            </a:r>
            <a:r>
              <a:rPr lang="en-US" sz="1800" dirty="0">
                <a:solidFill>
                  <a:srgbClr val="1A1A1A"/>
                </a:solidFill>
                <a:latin typeface="Times New Roman" pitchFamily="18" charset="0"/>
                <a:ea typeface="Times New Roman"/>
                <a:cs typeface="Times New Roman" pitchFamily="18" charset="0"/>
              </a:rPr>
              <a:t> tad, </a:t>
            </a:r>
            <a:r>
              <a:rPr lang="en-US" sz="1800" dirty="0" err="1">
                <a:solidFill>
                  <a:srgbClr val="1A1A1A"/>
                </a:solidFill>
                <a:latin typeface="Times New Roman" pitchFamily="18" charset="0"/>
                <a:ea typeface="Times New Roman"/>
                <a:cs typeface="Times New Roman" pitchFamily="18" charset="0"/>
              </a:rPr>
              <a:t>ja</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atvēlētais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mācību</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laiks</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ir</a:t>
            </a:r>
            <a:r>
              <a:rPr lang="en-US" sz="1800" dirty="0">
                <a:solidFill>
                  <a:srgbClr val="1A1A1A"/>
                </a:solidFill>
                <a:latin typeface="Times New Roman" pitchFamily="18" charset="0"/>
                <a:ea typeface="Times New Roman"/>
                <a:cs typeface="Times New Roman" pitchFamily="18" charset="0"/>
              </a:rPr>
              <a:t> </a:t>
            </a:r>
            <a:r>
              <a:rPr lang="en-US" sz="1800" dirty="0" err="1">
                <a:solidFill>
                  <a:srgbClr val="1A1A1A"/>
                </a:solidFill>
                <a:latin typeface="Times New Roman" pitchFamily="18" charset="0"/>
                <a:ea typeface="Times New Roman"/>
                <a:cs typeface="Times New Roman" pitchFamily="18" charset="0"/>
              </a:rPr>
              <a:t>pārāk</a:t>
            </a:r>
            <a:r>
              <a:rPr lang="en-US" sz="1800" dirty="0">
                <a:solidFill>
                  <a:srgbClr val="1A1A1A"/>
                </a:solidFill>
                <a:latin typeface="Times New Roman" pitchFamily="18" charset="0"/>
                <a:ea typeface="Times New Roman"/>
                <a:cs typeface="Times New Roman" pitchFamily="18" charset="0"/>
              </a:rPr>
              <a:t> </a:t>
            </a:r>
            <a:r>
              <a:rPr lang="en-US" sz="1800" dirty="0" err="1" smtClean="0">
                <a:solidFill>
                  <a:srgbClr val="1A1A1A"/>
                </a:solidFill>
                <a:latin typeface="Times New Roman" pitchFamily="18" charset="0"/>
                <a:ea typeface="Times New Roman"/>
                <a:cs typeface="Times New Roman" pitchFamily="18" charset="0"/>
              </a:rPr>
              <a:t>īss</a:t>
            </a:r>
            <a:r>
              <a:rPr lang="en-US" sz="1800" dirty="0" smtClean="0">
                <a:solidFill>
                  <a:srgbClr val="1A1A1A"/>
                </a:solidFill>
                <a:latin typeface="Times New Roman" pitchFamily="18" charset="0"/>
                <a:ea typeface="Times New Roman"/>
                <a:cs typeface="Times New Roman" pitchFamily="18" charset="0"/>
              </a:rPr>
              <a:t>.</a:t>
            </a:r>
            <a:endParaRPr lang="en-US" sz="1800" dirty="0"/>
          </a:p>
        </p:txBody>
      </p:sp>
    </p:spTree>
    <p:extLst>
      <p:ext uri="{BB962C8B-B14F-4D97-AF65-F5344CB8AC3E}">
        <p14:creationId xmlns:p14="http://schemas.microsoft.com/office/powerpoint/2010/main" val="24249423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smtClean="0"/>
              <a:t>Rotaļa</a:t>
            </a:r>
            <a:endParaRPr lang="en-US" dirty="0"/>
          </a:p>
        </p:txBody>
      </p:sp>
      <p:sp>
        <p:nvSpPr>
          <p:cNvPr id="3" name="Content Placeholder 2"/>
          <p:cNvSpPr>
            <a:spLocks noGrp="1"/>
          </p:cNvSpPr>
          <p:nvPr>
            <p:ph idx="1"/>
          </p:nvPr>
        </p:nvSpPr>
        <p:spPr/>
        <p:txBody>
          <a:bodyPr>
            <a:normAutofit fontScale="92500" lnSpcReduction="10000"/>
          </a:bodyPr>
          <a:lstStyle/>
          <a:p>
            <a:pPr marL="0" indent="0">
              <a:lnSpc>
                <a:spcPct val="115000"/>
              </a:lnSpc>
              <a:spcAft>
                <a:spcPts val="0"/>
              </a:spcAft>
              <a:buNone/>
            </a:pPr>
            <a:r>
              <a:rPr lang="lv-LV" dirty="0" smtClean="0">
                <a:latin typeface="Times New Roman" pitchFamily="18" charset="0"/>
                <a:ea typeface="Calibri"/>
                <a:cs typeface="Times New Roman" pitchFamily="18" charset="0"/>
              </a:rPr>
              <a:t>   </a:t>
            </a:r>
            <a:r>
              <a:rPr lang="en-US" dirty="0" err="1" smtClean="0">
                <a:latin typeface="Times New Roman" pitchFamily="18" charset="0"/>
                <a:ea typeface="Calibri"/>
                <a:cs typeface="Times New Roman" pitchFamily="18" charset="0"/>
              </a:rPr>
              <a:t>Rotaļa</a:t>
            </a:r>
            <a:r>
              <a:rPr lang="en-US" dirty="0" smtClean="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ir</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viens</a:t>
            </a:r>
            <a:r>
              <a:rPr lang="en-US" dirty="0">
                <a:latin typeface="Times New Roman" pitchFamily="18" charset="0"/>
                <a:ea typeface="Calibri"/>
                <a:cs typeface="Times New Roman" pitchFamily="18" charset="0"/>
              </a:rPr>
              <a:t> no </a:t>
            </a:r>
            <a:r>
              <a:rPr lang="en-US" dirty="0" err="1">
                <a:latin typeface="Times New Roman" pitchFamily="18" charset="0"/>
                <a:ea typeface="Calibri"/>
                <a:cs typeface="Times New Roman" pitchFamily="18" charset="0"/>
              </a:rPr>
              <a:t>nedaudzajiem</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darbības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veidiem</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ar</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kuru</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cilvēks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saistīts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visu</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mūžu</a:t>
            </a:r>
            <a:r>
              <a:rPr lang="en-US" dirty="0" smtClean="0">
                <a:latin typeface="Times New Roman" pitchFamily="18" charset="0"/>
                <a:ea typeface="Calibri"/>
                <a:cs typeface="Times New Roman" pitchFamily="18" charset="0"/>
              </a:rPr>
              <a:t>.</a:t>
            </a:r>
            <a:endParaRPr lang="lv-LV" dirty="0" smtClean="0">
              <a:latin typeface="Times New Roman" pitchFamily="18" charset="0"/>
              <a:ea typeface="Calibri"/>
              <a:cs typeface="Times New Roman" pitchFamily="18" charset="0"/>
            </a:endParaRPr>
          </a:p>
          <a:p>
            <a:pPr marL="0" indent="0">
              <a:lnSpc>
                <a:spcPct val="115000"/>
              </a:lnSpc>
              <a:spcAft>
                <a:spcPts val="0"/>
              </a:spcAft>
              <a:buNone/>
            </a:pPr>
            <a:endParaRPr lang="en-US" sz="2000" dirty="0">
              <a:latin typeface="Times New Roman" pitchFamily="18" charset="0"/>
              <a:ea typeface="Calibri"/>
              <a:cs typeface="Times New Roman" pitchFamily="18" charset="0"/>
            </a:endParaRPr>
          </a:p>
          <a:p>
            <a:pPr marL="0" indent="0">
              <a:lnSpc>
                <a:spcPct val="115000"/>
              </a:lnSpc>
              <a:spcAft>
                <a:spcPts val="0"/>
              </a:spcAft>
              <a:buNone/>
            </a:pPr>
            <a:r>
              <a:rPr lang="lv-LV" dirty="0" smtClean="0">
                <a:latin typeface="Times New Roman" pitchFamily="18" charset="0"/>
                <a:ea typeface="Calibri"/>
                <a:cs typeface="Times New Roman" pitchFamily="18" charset="0"/>
              </a:rPr>
              <a:t>   </a:t>
            </a:r>
            <a:r>
              <a:rPr lang="en-US" dirty="0" err="1" smtClean="0">
                <a:latin typeface="Times New Roman" pitchFamily="18" charset="0"/>
                <a:ea typeface="Calibri"/>
                <a:cs typeface="Times New Roman" pitchFamily="18" charset="0"/>
              </a:rPr>
              <a:t>Tās</a:t>
            </a:r>
            <a:r>
              <a:rPr lang="en-US" dirty="0" smtClean="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iedarbība</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uz</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bērnu</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ir</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daudzveidīga</a:t>
            </a:r>
            <a:r>
              <a:rPr lang="en-US" dirty="0">
                <a:latin typeface="Times New Roman" pitchFamily="18" charset="0"/>
                <a:ea typeface="Calibri"/>
                <a:cs typeface="Times New Roman" pitchFamily="18" charset="0"/>
              </a:rPr>
              <a:t> :</a:t>
            </a:r>
            <a:endParaRPr lang="en-US" sz="2000" dirty="0">
              <a:latin typeface="Times New Roman" pitchFamily="18" charset="0"/>
              <a:ea typeface="Calibri"/>
              <a:cs typeface="Times New Roman" pitchFamily="18" charset="0"/>
            </a:endParaRPr>
          </a:p>
          <a:p>
            <a:pPr marL="0" indent="0">
              <a:lnSpc>
                <a:spcPct val="115000"/>
              </a:lnSpc>
              <a:spcAft>
                <a:spcPts val="0"/>
              </a:spcAft>
              <a:buNone/>
            </a:pP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rotaļā</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kā</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īpašā</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bērna</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dzīvesveidā</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īstenojas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viņa</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saikne</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ar</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apkārtējo</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īstenību</a:t>
            </a:r>
            <a:r>
              <a:rPr lang="en-US" dirty="0">
                <a:latin typeface="Times New Roman" pitchFamily="18" charset="0"/>
                <a:ea typeface="Calibri"/>
                <a:cs typeface="Times New Roman" pitchFamily="18" charset="0"/>
              </a:rPr>
              <a:t>. </a:t>
            </a:r>
            <a:r>
              <a:rPr lang="en-US" dirty="0" err="1" smtClean="0">
                <a:latin typeface="Times New Roman" pitchFamily="18" charset="0"/>
                <a:ea typeface="Calibri"/>
                <a:cs typeface="Times New Roman" pitchFamily="18" charset="0"/>
              </a:rPr>
              <a:t>Rotaļa</a:t>
            </a:r>
            <a:r>
              <a:rPr lang="lv-LV" sz="2000" dirty="0">
                <a:latin typeface="Times New Roman" pitchFamily="18" charset="0"/>
                <a:ea typeface="Calibri"/>
                <a:cs typeface="Times New Roman" pitchFamily="18" charset="0"/>
              </a:rPr>
              <a:t> </a:t>
            </a:r>
            <a:r>
              <a:rPr lang="en-US" dirty="0" err="1" smtClean="0">
                <a:latin typeface="Times New Roman" pitchFamily="18" charset="0"/>
                <a:ea typeface="Calibri"/>
                <a:cs typeface="Times New Roman" pitchFamily="18" charset="0"/>
              </a:rPr>
              <a:t>palīdz</a:t>
            </a:r>
            <a:r>
              <a:rPr lang="en-US" dirty="0" smtClean="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bērnam</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atcerēties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pagātni</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ieskatīties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nākotnē</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Rotaļā</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veidojas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bērna</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raksturs</a:t>
            </a:r>
            <a:r>
              <a:rPr lang="en-US" dirty="0">
                <a:latin typeface="Times New Roman" pitchFamily="18" charset="0"/>
                <a:ea typeface="Calibri"/>
                <a:cs typeface="Times New Roman" pitchFamily="18" charset="0"/>
              </a:rPr>
              <a:t>, </a:t>
            </a:r>
            <a:r>
              <a:rPr lang="en-US" dirty="0" err="1" smtClean="0">
                <a:latin typeface="Times New Roman" pitchFamily="18" charset="0"/>
                <a:ea typeface="Calibri"/>
                <a:cs typeface="Times New Roman" pitchFamily="18" charset="0"/>
              </a:rPr>
              <a:t>viņa</a:t>
            </a:r>
            <a:r>
              <a:rPr lang="lv-LV" sz="2000" dirty="0">
                <a:latin typeface="Times New Roman" pitchFamily="18" charset="0"/>
                <a:ea typeface="Calibri"/>
                <a:cs typeface="Times New Roman" pitchFamily="18" charset="0"/>
              </a:rPr>
              <a:t> </a:t>
            </a:r>
            <a:r>
              <a:rPr lang="en-US" dirty="0" err="1" smtClean="0">
                <a:latin typeface="Times New Roman" pitchFamily="18" charset="0"/>
                <a:ea typeface="Calibri"/>
                <a:cs typeface="Times New Roman" pitchFamily="18" charset="0"/>
              </a:rPr>
              <a:t>vērtību</a:t>
            </a:r>
            <a:r>
              <a:rPr lang="en-US" dirty="0" smtClean="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orientācija</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Tā</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ir</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brīnišķīga</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komunikācijas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domāšanas</a:t>
            </a:r>
            <a:r>
              <a:rPr lang="en-US" dirty="0">
                <a:latin typeface="Times New Roman" pitchFamily="18" charset="0"/>
                <a:ea typeface="Calibri"/>
                <a:cs typeface="Times New Roman" pitchFamily="18" charset="0"/>
              </a:rPr>
              <a:t> </a:t>
            </a:r>
            <a:r>
              <a:rPr lang="en-US" dirty="0" err="1">
                <a:latin typeface="Times New Roman" pitchFamily="18" charset="0"/>
                <a:ea typeface="Calibri"/>
                <a:cs typeface="Times New Roman" pitchFamily="18" charset="0"/>
              </a:rPr>
              <a:t>skola</a:t>
            </a:r>
            <a:r>
              <a:rPr lang="en-US" dirty="0">
                <a:latin typeface="Times New Roman" pitchFamily="18" charset="0"/>
                <a:ea typeface="Calibri"/>
                <a:cs typeface="Times New Roman" pitchFamily="18" charset="0"/>
              </a:rPr>
              <a:t>. </a:t>
            </a:r>
            <a:endParaRPr lang="en-US" sz="2000" dirty="0">
              <a:latin typeface="Times New Roman" pitchFamily="18" charset="0"/>
              <a:ea typeface="Calibri"/>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30097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340768"/>
            <a:ext cx="7776864" cy="4491861"/>
          </a:xfrm>
        </p:spPr>
        <p:txBody>
          <a:bodyPr>
            <a:noAutofit/>
          </a:bodyPr>
          <a:lstStyle/>
          <a:p>
            <a:pPr marL="0" indent="0" algn="just">
              <a:lnSpc>
                <a:spcPct val="115000"/>
              </a:lnSpc>
              <a:spcAft>
                <a:spcPts val="0"/>
              </a:spcAft>
              <a:buNone/>
            </a:pPr>
            <a:r>
              <a:rPr lang="en-US" sz="20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rotaļa</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ir</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pirmsskolas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vecuma</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bērna</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galvenais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darbības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veids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augoša</a:t>
            </a:r>
            <a:r>
              <a:rPr lang="en-US"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organisma</a:t>
            </a:r>
            <a:r>
              <a:rPr lang="lv-LV"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vajadzība</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Rotaļa</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sagādā</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bērniem</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prieku</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izraisa</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daudzveidīgas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jūtas</a:t>
            </a:r>
            <a:r>
              <a:rPr lang="en-US" sz="2400" dirty="0">
                <a:latin typeface="Times New Roman" pitchFamily="18" charset="0"/>
                <a:ea typeface="Calibri"/>
                <a:cs typeface="Times New Roman" pitchFamily="18" charset="0"/>
              </a:rPr>
              <a:t> un </a:t>
            </a:r>
            <a:r>
              <a:rPr lang="en-US" sz="2400" dirty="0" err="1">
                <a:latin typeface="Times New Roman" pitchFamily="18" charset="0"/>
                <a:ea typeface="Calibri"/>
                <a:cs typeface="Times New Roman" pitchFamily="18" charset="0"/>
              </a:rPr>
              <a:t>pārdzīvojumus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tā</a:t>
            </a:r>
            <a:r>
              <a:rPr lang="en-US"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ir</a:t>
            </a:r>
            <a:r>
              <a:rPr lang="lv-LV"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interesanta</a:t>
            </a:r>
            <a:r>
              <a:rPr lang="en-US" sz="2400" dirty="0" smtClean="0">
                <a:latin typeface="Times New Roman" pitchFamily="18" charset="0"/>
                <a:ea typeface="Calibri"/>
                <a:cs typeface="Times New Roman" pitchFamily="18" charset="0"/>
              </a:rPr>
              <a:t> </a:t>
            </a:r>
            <a:r>
              <a:rPr lang="en-US" sz="2400" dirty="0">
                <a:latin typeface="Times New Roman" pitchFamily="18" charset="0"/>
                <a:ea typeface="Calibri"/>
                <a:cs typeface="Times New Roman" pitchFamily="18" charset="0"/>
              </a:rPr>
              <a:t>un </a:t>
            </a:r>
            <a:r>
              <a:rPr lang="en-US" sz="2400" dirty="0" err="1">
                <a:latin typeface="Times New Roman" pitchFamily="18" charset="0"/>
                <a:ea typeface="Calibri"/>
                <a:cs typeface="Times New Roman" pitchFamily="18" charset="0"/>
              </a:rPr>
              <a:t>bērniem</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pieejama</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apkārtējās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īstenības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izzināšanas</a:t>
            </a:r>
            <a:r>
              <a:rPr lang="en-US" sz="2400" dirty="0">
                <a:latin typeface="Times New Roman" pitchFamily="18" charset="0"/>
                <a:ea typeface="Calibri"/>
                <a:cs typeface="Times New Roman" pitchFamily="18" charset="0"/>
              </a:rPr>
              <a:t> un </a:t>
            </a:r>
            <a:r>
              <a:rPr lang="en-US" sz="2400" dirty="0" err="1">
                <a:latin typeface="Times New Roman" pitchFamily="18" charset="0"/>
                <a:ea typeface="Calibri"/>
                <a:cs typeface="Times New Roman" pitchFamily="18" charset="0"/>
              </a:rPr>
              <a:t>radošas</a:t>
            </a:r>
            <a:r>
              <a:rPr lang="en-US"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atveidošanas</a:t>
            </a:r>
            <a:r>
              <a:rPr lang="lv-LV" sz="2400" dirty="0">
                <a:latin typeface="Times New Roman" pitchFamily="18" charset="0"/>
                <a:ea typeface="Calibri"/>
                <a:cs typeface="Times New Roman" pitchFamily="18" charset="0"/>
              </a:rPr>
              <a:t> </a:t>
            </a:r>
            <a:r>
              <a:rPr lang="en-US" sz="2400" dirty="0" smtClean="0">
                <a:latin typeface="Times New Roman" pitchFamily="18" charset="0"/>
                <a:ea typeface="Calibri"/>
                <a:cs typeface="Times New Roman" pitchFamily="18" charset="0"/>
              </a:rPr>
              <a:t>forma</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Bērni</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rotaļās</a:t>
            </a:r>
            <a:r>
              <a:rPr lang="en-US" sz="2400" dirty="0">
                <a:latin typeface="Times New Roman" pitchFamily="18" charset="0"/>
                <a:ea typeface="Calibri"/>
                <a:cs typeface="Times New Roman" pitchFamily="18" charset="0"/>
              </a:rPr>
              <a:t> un </a:t>
            </a:r>
            <a:r>
              <a:rPr lang="en-US" sz="2400" dirty="0" err="1">
                <a:latin typeface="Times New Roman" pitchFamily="18" charset="0"/>
                <a:ea typeface="Calibri"/>
                <a:cs typeface="Times New Roman" pitchFamily="18" charset="0"/>
              </a:rPr>
              <a:t>spēlēs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apgūst</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sabiedriskās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uzvedības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pirmās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iemaņas</a:t>
            </a:r>
            <a:r>
              <a:rPr lang="en-US" sz="2400" dirty="0">
                <a:latin typeface="Times New Roman" pitchFamily="18" charset="0"/>
                <a:ea typeface="Calibri"/>
                <a:cs typeface="Times New Roman" pitchFamily="18" charset="0"/>
              </a:rPr>
              <a:t> : </a:t>
            </a:r>
            <a:r>
              <a:rPr lang="en-US" sz="2400" dirty="0" err="1" smtClean="0">
                <a:latin typeface="Times New Roman" pitchFamily="18" charset="0"/>
                <a:ea typeface="Calibri"/>
                <a:cs typeface="Times New Roman" pitchFamily="18" charset="0"/>
              </a:rPr>
              <a:t>prasmi</a:t>
            </a:r>
            <a:r>
              <a:rPr lang="lv-LV"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sadarboties</a:t>
            </a:r>
            <a:r>
              <a:rPr lang="en-US" sz="2400" dirty="0" smtClean="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ar</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citiem</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bērniem</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stāties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ar</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viņiem</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dažādās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attiecībās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kaut</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ko</a:t>
            </a:r>
            <a:r>
              <a:rPr lang="en-US"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sarunāt,apvienoties</a:t>
            </a:r>
            <a:r>
              <a:rPr lang="en-US" sz="2400" dirty="0" smtClean="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kopēju</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ieceru</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realizēšanai</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ievērot</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savu</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rotaļu</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partneru</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intereses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Tas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viss</a:t>
            </a:r>
            <a:r>
              <a:rPr lang="en-US"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rotaļupadara</a:t>
            </a:r>
            <a:r>
              <a:rPr lang="en-US" sz="2400" dirty="0" smtClean="0">
                <a:latin typeface="Times New Roman" pitchFamily="18" charset="0"/>
                <a:ea typeface="Calibri"/>
                <a:cs typeface="Times New Roman" pitchFamily="18" charset="0"/>
              </a:rPr>
              <a:t> </a:t>
            </a:r>
            <a:r>
              <a:rPr lang="en-US" sz="2400" dirty="0">
                <a:latin typeface="Times New Roman" pitchFamily="18" charset="0"/>
                <a:ea typeface="Calibri"/>
                <a:cs typeface="Times New Roman" pitchFamily="18" charset="0"/>
              </a:rPr>
              <a:t>par </a:t>
            </a:r>
            <a:r>
              <a:rPr lang="en-US" sz="2400" dirty="0" err="1">
                <a:latin typeface="Times New Roman" pitchFamily="18" charset="0"/>
                <a:ea typeface="Calibri"/>
                <a:cs typeface="Times New Roman" pitchFamily="18" charset="0"/>
              </a:rPr>
              <a:t>neaizstājamu</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audzināšanas</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līdzekli</a:t>
            </a:r>
            <a:r>
              <a:rPr lang="en-US" sz="2400" dirty="0">
                <a:latin typeface="Times New Roman" pitchFamily="18" charset="0"/>
                <a:ea typeface="Calibri"/>
                <a:cs typeface="Times New Roman" pitchFamily="18" charset="0"/>
              </a:rPr>
              <a:t> un </a:t>
            </a:r>
            <a:r>
              <a:rPr lang="en-US" sz="2400" dirty="0" err="1">
                <a:latin typeface="Times New Roman" pitchFamily="18" charset="0"/>
                <a:ea typeface="Calibri"/>
                <a:cs typeface="Times New Roman" pitchFamily="18" charset="0"/>
              </a:rPr>
              <a:t>bērnu</a:t>
            </a:r>
            <a:r>
              <a:rPr lang="en-US" sz="2400" dirty="0">
                <a:latin typeface="Times New Roman" pitchFamily="18" charset="0"/>
                <a:ea typeface="Calibri"/>
                <a:cs typeface="Times New Roman" pitchFamily="18" charset="0"/>
              </a:rPr>
              <a:t> </a:t>
            </a:r>
            <a:r>
              <a:rPr lang="en-US" sz="2400" dirty="0" err="1">
                <a:latin typeface="Times New Roman" pitchFamily="18" charset="0"/>
                <a:ea typeface="Calibri"/>
                <a:cs typeface="Times New Roman" pitchFamily="18" charset="0"/>
              </a:rPr>
              <a:t>dzīves</a:t>
            </a:r>
            <a:r>
              <a:rPr lang="en-US" sz="2400" dirty="0">
                <a:latin typeface="Times New Roman" pitchFamily="18" charset="0"/>
                <a:ea typeface="Calibri"/>
                <a:cs typeface="Times New Roman" pitchFamily="18" charset="0"/>
              </a:rPr>
              <a:t> un </a:t>
            </a:r>
            <a:r>
              <a:rPr lang="en-US" sz="2400" dirty="0" err="1">
                <a:latin typeface="Times New Roman" pitchFamily="18" charset="0"/>
                <a:ea typeface="Calibri"/>
                <a:cs typeface="Times New Roman" pitchFamily="18" charset="0"/>
              </a:rPr>
              <a:t>darbības</a:t>
            </a:r>
            <a:r>
              <a:rPr lang="en-US" sz="2400" dirty="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organizācijas</a:t>
            </a:r>
            <a:r>
              <a:rPr lang="lv-LV" sz="2400" dirty="0" smtClean="0">
                <a:latin typeface="Times New Roman" pitchFamily="18" charset="0"/>
                <a:ea typeface="Calibri"/>
                <a:cs typeface="Times New Roman" pitchFamily="18" charset="0"/>
              </a:rPr>
              <a:t> </a:t>
            </a:r>
            <a:r>
              <a:rPr lang="en-US" sz="2400" dirty="0" err="1" smtClean="0">
                <a:latin typeface="Times New Roman" pitchFamily="18" charset="0"/>
                <a:ea typeface="Calibri"/>
                <a:cs typeface="Times New Roman" pitchFamily="18" charset="0"/>
              </a:rPr>
              <a:t>formu</a:t>
            </a:r>
            <a:r>
              <a:rPr lang="lv-LV" sz="2400" dirty="0" smtClean="0">
                <a:latin typeface="Times New Roman" pitchFamily="18" charset="0"/>
                <a:ea typeface="Calibri"/>
                <a:cs typeface="Times New Roman" pitchFamily="18" charset="0"/>
              </a:rPr>
              <a:t>.</a:t>
            </a:r>
            <a:r>
              <a:rPr lang="en-US" sz="2400" dirty="0" smtClean="0">
                <a:latin typeface="Times New Roman" pitchFamily="18" charset="0"/>
                <a:ea typeface="Calibri"/>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41577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8208912" cy="4635877"/>
          </a:xfrm>
        </p:spPr>
        <p:txBody>
          <a:bodyPr>
            <a:normAutofit fontScale="25000" lnSpcReduction="20000"/>
          </a:bodyPr>
          <a:lstStyle/>
          <a:p>
            <a:pPr marL="0" indent="0" algn="just">
              <a:lnSpc>
                <a:spcPct val="115000"/>
              </a:lnSpc>
              <a:spcAft>
                <a:spcPts val="0"/>
              </a:spcAft>
              <a:buNone/>
            </a:pPr>
            <a:r>
              <a:rPr lang="lv-LV" sz="4900" dirty="0" smtClean="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rotaļa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tā</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ir</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savas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apziņas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centrs</a:t>
            </a:r>
            <a:r>
              <a:rPr lang="en-US" sz="8000" dirty="0">
                <a:latin typeface="Times New Roman" pitchFamily="18" charset="0"/>
                <a:ea typeface="Calibri"/>
                <a:cs typeface="Times New Roman" pitchFamily="18" charset="0"/>
              </a:rPr>
              <a:t> un </a:t>
            </a:r>
            <a:r>
              <a:rPr lang="en-US" sz="8000" dirty="0" err="1">
                <a:latin typeface="Times New Roman" pitchFamily="18" charset="0"/>
                <a:ea typeface="Calibri"/>
                <a:cs typeface="Times New Roman" pitchFamily="18" charset="0"/>
              </a:rPr>
              <a:t>iekšējās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pasaules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sakārtošanas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vieta</a:t>
            </a:r>
            <a:r>
              <a:rPr lang="en-US" sz="8000" dirty="0">
                <a:latin typeface="Times New Roman" pitchFamily="18" charset="0"/>
                <a:ea typeface="Calibri"/>
                <a:cs typeface="Times New Roman" pitchFamily="18" charset="0"/>
              </a:rPr>
              <a:t>;</a:t>
            </a:r>
          </a:p>
          <a:p>
            <a:pPr marL="0" indent="0" algn="just">
              <a:lnSpc>
                <a:spcPct val="115000"/>
              </a:lnSpc>
              <a:spcAft>
                <a:spcPts val="0"/>
              </a:spcAft>
              <a:buNone/>
            </a:pP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rotaļā</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bērni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labprāt</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pakļaujas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viens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otram</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saskaņo</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savas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darbības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ja</a:t>
            </a:r>
            <a:r>
              <a:rPr lang="en-US" sz="8000" dirty="0">
                <a:latin typeface="Times New Roman" pitchFamily="18" charset="0"/>
                <a:ea typeface="Calibri"/>
                <a:cs typeface="Times New Roman" pitchFamily="18" charset="0"/>
              </a:rPr>
              <a:t> to </a:t>
            </a:r>
            <a:r>
              <a:rPr lang="en-US" sz="8000" dirty="0" err="1" smtClean="0">
                <a:latin typeface="Times New Roman" pitchFamily="18" charset="0"/>
                <a:ea typeface="Calibri"/>
                <a:cs typeface="Times New Roman" pitchFamily="18" charset="0"/>
              </a:rPr>
              <a:t>nosaka</a:t>
            </a:r>
            <a:r>
              <a:rPr lang="lv-LV"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loma</a:t>
            </a:r>
            <a:r>
              <a:rPr lang="en-US" sz="8000" dirty="0">
                <a:latin typeface="Times New Roman" pitchFamily="18" charset="0"/>
                <a:ea typeface="Calibri"/>
                <a:cs typeface="Times New Roman" pitchFamily="18" charset="0"/>
              </a:rPr>
              <a:t>. </a:t>
            </a:r>
            <a:r>
              <a:rPr lang="lv-LV" sz="8000" dirty="0">
                <a:latin typeface="Times New Roman" pitchFamily="18" charset="0"/>
                <a:ea typeface="Calibri"/>
                <a:cs typeface="Times New Roman" pitchFamily="18" charset="0"/>
              </a:rPr>
              <a:t>L</a:t>
            </a:r>
            <a:r>
              <a:rPr lang="en-US" sz="8000" dirty="0" err="1" smtClean="0">
                <a:latin typeface="Times New Roman" pitchFamily="18" charset="0"/>
                <a:ea typeface="Calibri"/>
                <a:cs typeface="Times New Roman" pitchFamily="18" charset="0"/>
              </a:rPr>
              <a:t>iela</a:t>
            </a:r>
            <a:r>
              <a:rPr lang="en-US" sz="8000" dirty="0" smtClean="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nozīme</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ir</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bērnu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reālajām</a:t>
            </a:r>
            <a:r>
              <a:rPr lang="en-US"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savstarpējām</a:t>
            </a:r>
            <a:r>
              <a:rPr lang="lv-LV"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attiecībām</a:t>
            </a:r>
            <a:r>
              <a:rPr lang="en-US" sz="8000" dirty="0" smtClean="0">
                <a:latin typeface="Times New Roman" pitchFamily="18" charset="0"/>
                <a:ea typeface="Calibri"/>
                <a:cs typeface="Times New Roman" pitchFamily="18" charset="0"/>
              </a:rPr>
              <a:t> </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cik</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iejūtīgi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aizrāda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viens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otram</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kā</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prot</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ieklausīties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otras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lomas</a:t>
            </a:r>
            <a:r>
              <a:rPr lang="en-US"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norādījumos</a:t>
            </a:r>
            <a:r>
              <a:rPr lang="lv-LV"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utt</a:t>
            </a:r>
            <a:r>
              <a:rPr lang="en-US" sz="8000" dirty="0">
                <a:latin typeface="Times New Roman" pitchFamily="18" charset="0"/>
                <a:ea typeface="Calibri"/>
                <a:cs typeface="Times New Roman" pitchFamily="18" charset="0"/>
              </a:rPr>
              <a:t>.</a:t>
            </a:r>
          </a:p>
          <a:p>
            <a:pPr marL="0" indent="0" algn="just">
              <a:lnSpc>
                <a:spcPct val="115000"/>
              </a:lnSpc>
              <a:spcAft>
                <a:spcPts val="0"/>
              </a:spcAft>
              <a:buNone/>
            </a:pPr>
            <a:r>
              <a:rPr lang="en-US" sz="8000" dirty="0" smtClean="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rotaļai</a:t>
            </a:r>
            <a:r>
              <a:rPr lang="en-US" sz="8000" dirty="0">
                <a:latin typeface="Times New Roman" pitchFamily="18" charset="0"/>
                <a:ea typeface="Calibri"/>
                <a:cs typeface="Times New Roman" pitchFamily="18" charset="0"/>
              </a:rPr>
              <a:t> un </a:t>
            </a:r>
            <a:r>
              <a:rPr lang="en-US" sz="8000" dirty="0" err="1">
                <a:latin typeface="Times New Roman" pitchFamily="18" charset="0"/>
                <a:ea typeface="Calibri"/>
                <a:cs typeface="Times New Roman" pitchFamily="18" charset="0"/>
              </a:rPr>
              <a:t>tās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lomai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ir</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jāsekmē</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katra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bērna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dzimuma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identitāte</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ievērojot</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zēnu</a:t>
            </a:r>
            <a:r>
              <a:rPr lang="en-US" sz="8000" dirty="0">
                <a:latin typeface="Times New Roman" pitchFamily="18" charset="0"/>
                <a:ea typeface="Calibri"/>
                <a:cs typeface="Times New Roman" pitchFamily="18" charset="0"/>
              </a:rPr>
              <a:t> </a:t>
            </a:r>
            <a:r>
              <a:rPr lang="en-US" sz="8000" dirty="0" smtClean="0">
                <a:latin typeface="Times New Roman" pitchFamily="18" charset="0"/>
                <a:ea typeface="Calibri"/>
                <a:cs typeface="Times New Roman" pitchFamily="18" charset="0"/>
              </a:rPr>
              <a:t>un</a:t>
            </a:r>
            <a:r>
              <a:rPr lang="lv-LV" sz="8000" dirty="0" smtClean="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meiteņu</a:t>
            </a:r>
            <a:r>
              <a:rPr lang="en-US" sz="8000" dirty="0" smtClean="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vajadzības</a:t>
            </a:r>
            <a:r>
              <a:rPr lang="en-US" sz="8000" dirty="0">
                <a:latin typeface="Times New Roman" pitchFamily="18" charset="0"/>
                <a:ea typeface="Calibri"/>
                <a:cs typeface="Times New Roman" pitchFamily="18" charset="0"/>
              </a:rPr>
              <a:t> un </a:t>
            </a:r>
            <a:r>
              <a:rPr lang="en-US" sz="8000" dirty="0" err="1">
                <a:latin typeface="Times New Roman" pitchFamily="18" charset="0"/>
                <a:ea typeface="Calibri"/>
                <a:cs typeface="Times New Roman" pitchFamily="18" charset="0"/>
              </a:rPr>
              <a:t>jāsekmē</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arī</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tas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lai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bērni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apgūtu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dzīves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prasmes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attieksmē</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pret</a:t>
            </a:r>
            <a:r>
              <a:rPr lang="en-US"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pretējo</a:t>
            </a:r>
            <a:r>
              <a:rPr lang="lv-LV"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dzimumu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Zēnu</a:t>
            </a:r>
            <a:r>
              <a:rPr lang="en-US" sz="8000" dirty="0">
                <a:latin typeface="Times New Roman" pitchFamily="18" charset="0"/>
                <a:ea typeface="Calibri"/>
                <a:cs typeface="Times New Roman" pitchFamily="18" charset="0"/>
              </a:rPr>
              <a:t> un </a:t>
            </a:r>
            <a:r>
              <a:rPr lang="en-US" sz="8000" dirty="0" err="1">
                <a:latin typeface="Times New Roman" pitchFamily="18" charset="0"/>
                <a:ea typeface="Calibri"/>
                <a:cs typeface="Times New Roman" pitchFamily="18" charset="0"/>
              </a:rPr>
              <a:t>meiteņu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rotaļās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vērojama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atšķirība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tēmas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izvēlē</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attiecīgi</a:t>
            </a:r>
            <a:r>
              <a:rPr lang="en-US" sz="8000" dirty="0">
                <a:latin typeface="Times New Roman" pitchFamily="18" charset="0"/>
                <a:ea typeface="Calibri"/>
                <a:cs typeface="Times New Roman" pitchFamily="18" charset="0"/>
              </a:rPr>
              <a:t> tai </a:t>
            </a:r>
            <a:r>
              <a:rPr lang="en-US" sz="8000" dirty="0" err="1">
                <a:latin typeface="Times New Roman" pitchFamily="18" charset="0"/>
                <a:ea typeface="Calibri"/>
                <a:cs typeface="Times New Roman" pitchFamily="18" charset="0"/>
              </a:rPr>
              <a:t>arī</a:t>
            </a:r>
            <a:r>
              <a:rPr lang="en-US"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lomu</a:t>
            </a:r>
            <a:r>
              <a:rPr lang="en-US" sz="8000" dirty="0" smtClean="0">
                <a:latin typeface="Times New Roman" pitchFamily="18" charset="0"/>
                <a:ea typeface="Calibri"/>
                <a:cs typeface="Times New Roman" pitchFamily="18" charset="0"/>
              </a:rPr>
              <a:t>,</a:t>
            </a:r>
            <a:r>
              <a:rPr lang="lv-LV" sz="8000" dirty="0" smtClean="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rotaļlietu</a:t>
            </a:r>
            <a:r>
              <a:rPr lang="en-US" sz="8000" dirty="0" smtClean="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izvēlē</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kas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savukārt</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ietekmē</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arī</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rotaļu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darbību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virzību</a:t>
            </a:r>
            <a:r>
              <a:rPr lang="en-US" sz="8000" dirty="0">
                <a:latin typeface="Times New Roman" pitchFamily="18" charset="0"/>
                <a:ea typeface="Calibri"/>
                <a:cs typeface="Times New Roman" pitchFamily="18" charset="0"/>
              </a:rPr>
              <a:t> </a:t>
            </a:r>
          </a:p>
          <a:p>
            <a:pPr marL="0" indent="0" algn="just">
              <a:lnSpc>
                <a:spcPct val="115000"/>
              </a:lnSpc>
              <a:spcAft>
                <a:spcPts val="0"/>
              </a:spcAft>
              <a:buNone/>
            </a:pPr>
            <a:endParaRPr lang="lv-LV" sz="8000" dirty="0">
              <a:latin typeface="Times New Roman" pitchFamily="18" charset="0"/>
              <a:ea typeface="Calibri"/>
              <a:cs typeface="Times New Roman" pitchFamily="18" charset="0"/>
            </a:endParaRPr>
          </a:p>
          <a:p>
            <a:pPr marL="0" indent="0" algn="just">
              <a:lnSpc>
                <a:spcPct val="115000"/>
              </a:lnSpc>
              <a:spcAft>
                <a:spcPts val="0"/>
              </a:spcAft>
              <a:buNone/>
            </a:pPr>
            <a:r>
              <a:rPr lang="lv-LV" sz="8000" dirty="0" smtClean="0">
                <a:latin typeface="Times New Roman" pitchFamily="18" charset="0"/>
                <a:ea typeface="Calibri"/>
                <a:cs typeface="Times New Roman" pitchFamily="18" charset="0"/>
              </a:rPr>
              <a:t>   </a:t>
            </a:r>
            <a:r>
              <a:rPr lang="en-US" sz="8000" dirty="0" smtClean="0">
                <a:latin typeface="Times New Roman" pitchFamily="18" charset="0"/>
                <a:ea typeface="Calibri"/>
                <a:cs typeface="Times New Roman" pitchFamily="18" charset="0"/>
              </a:rPr>
              <a:t>Lai </a:t>
            </a:r>
            <a:r>
              <a:rPr lang="en-US" sz="8000" dirty="0" err="1">
                <a:latin typeface="Times New Roman" pitchFamily="18" charset="0"/>
                <a:ea typeface="Calibri"/>
                <a:cs typeface="Times New Roman" pitchFamily="18" charset="0"/>
              </a:rPr>
              <a:t>rotaļa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sasniegtu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vēlamo</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mērķi</a:t>
            </a:r>
            <a:r>
              <a:rPr lang="en-US" sz="8000" dirty="0">
                <a:latin typeface="Times New Roman" pitchFamily="18" charset="0"/>
                <a:ea typeface="Calibri"/>
                <a:cs typeface="Times New Roman" pitchFamily="18" charset="0"/>
              </a:rPr>
              <a:t>, tai </a:t>
            </a:r>
            <a:r>
              <a:rPr lang="en-US" sz="8000" dirty="0" err="1">
                <a:latin typeface="Times New Roman" pitchFamily="18" charset="0"/>
                <a:ea typeface="Calibri"/>
                <a:cs typeface="Times New Roman" pitchFamily="18" charset="0"/>
              </a:rPr>
              <a:t>jābūt</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piemērotai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bērnu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fiziskajām</a:t>
            </a:r>
            <a:r>
              <a:rPr lang="en-US" sz="8000" dirty="0">
                <a:latin typeface="Times New Roman" pitchFamily="18" charset="0"/>
                <a:ea typeface="Calibri"/>
                <a:cs typeface="Times New Roman" pitchFamily="18" charset="0"/>
              </a:rPr>
              <a:t> un</a:t>
            </a:r>
          </a:p>
          <a:p>
            <a:pPr marL="0" indent="0" algn="just">
              <a:lnSpc>
                <a:spcPct val="115000"/>
              </a:lnSpc>
              <a:spcAft>
                <a:spcPts val="0"/>
              </a:spcAft>
              <a:buNone/>
            </a:pPr>
            <a:r>
              <a:rPr lang="en-US" sz="8000" dirty="0" err="1">
                <a:latin typeface="Times New Roman" pitchFamily="18" charset="0"/>
                <a:ea typeface="Calibri"/>
                <a:cs typeface="Times New Roman" pitchFamily="18" charset="0"/>
              </a:rPr>
              <a:t>garīgajām</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spējām</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augumam</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vecumposmam</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Līdz</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ar</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bērnu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fizisko</a:t>
            </a:r>
            <a:r>
              <a:rPr lang="en-US" sz="8000" dirty="0">
                <a:latin typeface="Times New Roman" pitchFamily="18" charset="0"/>
                <a:ea typeface="Calibri"/>
                <a:cs typeface="Times New Roman" pitchFamily="18" charset="0"/>
              </a:rPr>
              <a:t> un </a:t>
            </a:r>
            <a:r>
              <a:rPr lang="en-US" sz="8000" dirty="0" err="1">
                <a:latin typeface="Times New Roman" pitchFamily="18" charset="0"/>
                <a:ea typeface="Calibri"/>
                <a:cs typeface="Times New Roman" pitchFamily="18" charset="0"/>
              </a:rPr>
              <a:t>garīgo</a:t>
            </a:r>
            <a:r>
              <a:rPr lang="en-US"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spēju</a:t>
            </a:r>
            <a:r>
              <a:rPr lang="lv-LV"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pieaugšanu</a:t>
            </a:r>
            <a:r>
              <a:rPr lang="en-US" sz="8000" dirty="0" smtClean="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attiecīgi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jākāpina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arī</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viņiem</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paredzēto</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rotaļu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saturs</a:t>
            </a:r>
            <a:r>
              <a:rPr lang="en-US"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Tā</a:t>
            </a:r>
            <a:r>
              <a:rPr lang="en-US" sz="8000" dirty="0" smtClean="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vietu</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ieņem</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citi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elementi</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veiklība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atjautība</a:t>
            </a:r>
            <a:r>
              <a:rPr lang="en-US"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spraiga</a:t>
            </a:r>
            <a:r>
              <a:rPr lang="lv-LV" sz="8000" dirty="0">
                <a:latin typeface="Times New Roman" pitchFamily="18" charset="0"/>
                <a:ea typeface="Calibri"/>
                <a:cs typeface="Times New Roman" pitchFamily="18" charset="0"/>
              </a:rPr>
              <a:t> </a:t>
            </a:r>
            <a:r>
              <a:rPr lang="lv-LV" sz="8000" dirty="0" err="1" smtClean="0">
                <a:latin typeface="Times New Roman" pitchFamily="18" charset="0"/>
                <a:ea typeface="Calibri"/>
                <a:cs typeface="Times New Roman" pitchFamily="18" charset="0"/>
              </a:rPr>
              <a:t>sa</a:t>
            </a:r>
            <a:r>
              <a:rPr lang="en-US" sz="8000" dirty="0" err="1" smtClean="0">
                <a:latin typeface="Times New Roman" pitchFamily="18" charset="0"/>
                <a:ea typeface="Calibri"/>
                <a:cs typeface="Times New Roman" pitchFamily="18" charset="0"/>
              </a:rPr>
              <a:t>censība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izturība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drosme</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spēkošanās</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fantāzija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savstarpēja</a:t>
            </a:r>
            <a:r>
              <a:rPr lang="en-US" sz="8000" dirty="0">
                <a:latin typeface="Times New Roman" pitchFamily="18" charset="0"/>
                <a:ea typeface="Calibri"/>
                <a:cs typeface="Times New Roman" pitchFamily="18" charset="0"/>
              </a:rPr>
              <a:t> </a:t>
            </a:r>
            <a:r>
              <a:rPr lang="en-US" sz="8000" dirty="0" err="1">
                <a:latin typeface="Times New Roman" pitchFamily="18" charset="0"/>
                <a:ea typeface="Calibri"/>
                <a:cs typeface="Times New Roman" pitchFamily="18" charset="0"/>
              </a:rPr>
              <a:t>izpalīdzēšanās</a:t>
            </a:r>
            <a:r>
              <a:rPr lang="en-US" sz="8000" dirty="0">
                <a:latin typeface="Times New Roman" pitchFamily="18" charset="0"/>
                <a:ea typeface="Calibri"/>
                <a:cs typeface="Times New Roman" pitchFamily="18" charset="0"/>
              </a:rPr>
              <a:t>, </a:t>
            </a:r>
            <a:r>
              <a:rPr lang="en-US" sz="8000" dirty="0" err="1" smtClean="0">
                <a:latin typeface="Times New Roman" pitchFamily="18" charset="0"/>
                <a:ea typeface="Calibri"/>
                <a:cs typeface="Times New Roman" pitchFamily="18" charset="0"/>
              </a:rPr>
              <a:t>estētika</a:t>
            </a:r>
            <a:r>
              <a:rPr lang="lv-LV" sz="8000" dirty="0">
                <a:latin typeface="Times New Roman" pitchFamily="18" charset="0"/>
                <a:ea typeface="Calibri"/>
                <a:cs typeface="Times New Roman" pitchFamily="18" charset="0"/>
              </a:rPr>
              <a:t>.</a:t>
            </a:r>
            <a:endParaRPr lang="en-US" sz="8000" dirty="0">
              <a:latin typeface="Times New Roman" pitchFamily="18" charset="0"/>
              <a:ea typeface="Calibri"/>
              <a:cs typeface="Times New Roman" pitchFamily="18" charset="0"/>
            </a:endParaRPr>
          </a:p>
          <a:p>
            <a:pPr marL="0" indent="0" algn="just">
              <a:lnSpc>
                <a:spcPct val="115000"/>
              </a:lnSpc>
              <a:spcAft>
                <a:spcPts val="0"/>
              </a:spcAft>
              <a:buNone/>
            </a:pPr>
            <a:r>
              <a:rPr lang="en-US" sz="8000" dirty="0">
                <a:latin typeface="Times New Roman"/>
                <a:ea typeface="Calibri"/>
                <a:cs typeface="Times New Roman"/>
              </a:rPr>
              <a:t> </a:t>
            </a:r>
            <a:endParaRPr lang="en-US" sz="8000" dirty="0">
              <a:latin typeface="Calibri"/>
              <a:ea typeface="Calibri"/>
              <a:cs typeface="Times New Roman"/>
            </a:endParaRPr>
          </a:p>
          <a:p>
            <a:pPr marL="0" indent="0" algn="just">
              <a:lnSpc>
                <a:spcPct val="115000"/>
              </a:lnSpc>
              <a:spcAft>
                <a:spcPts val="0"/>
              </a:spcAft>
              <a:buNone/>
            </a:pPr>
            <a:r>
              <a:rPr lang="en-US" sz="8000" dirty="0">
                <a:latin typeface="Times New Roman"/>
                <a:ea typeface="Calibri"/>
                <a:cs typeface="Times New Roman"/>
              </a:rPr>
              <a:t> </a:t>
            </a:r>
            <a:endParaRPr lang="en-US" sz="8000" dirty="0">
              <a:latin typeface="Calibri"/>
              <a:ea typeface="Calibri"/>
              <a:cs typeface="Times New Roman"/>
            </a:endParaRPr>
          </a:p>
          <a:p>
            <a:pPr algn="just"/>
            <a:endParaRPr lang="en-US" sz="8000" dirty="0"/>
          </a:p>
        </p:txBody>
      </p:sp>
    </p:spTree>
    <p:extLst>
      <p:ext uri="{BB962C8B-B14F-4D97-AF65-F5344CB8AC3E}">
        <p14:creationId xmlns:p14="http://schemas.microsoft.com/office/powerpoint/2010/main" val="1004534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12501160"/>
              </p:ext>
            </p:extLst>
          </p:nvPr>
        </p:nvGraphicFramePr>
        <p:xfrm>
          <a:off x="467544" y="118833"/>
          <a:ext cx="8208912" cy="6774727"/>
        </p:xfrm>
        <a:graphic>
          <a:graphicData uri="http://schemas.openxmlformats.org/drawingml/2006/table">
            <a:tbl>
              <a:tblPr firstRow="1" firstCol="1" bandRow="1"/>
              <a:tblGrid>
                <a:gridCol w="2356262"/>
                <a:gridCol w="2204245"/>
                <a:gridCol w="3648405"/>
              </a:tblGrid>
              <a:tr h="538347">
                <a:tc>
                  <a:txBody>
                    <a:bodyPr/>
                    <a:lstStyle/>
                    <a:p>
                      <a:pPr algn="ctr">
                        <a:lnSpc>
                          <a:spcPct val="115000"/>
                        </a:lnSpc>
                        <a:spcAft>
                          <a:spcPts val="0"/>
                        </a:spcAft>
                      </a:pPr>
                      <a:endParaRPr lang="lv-LV" sz="1600" b="1" i="1" dirty="0" smtClean="0">
                        <a:effectLst/>
                        <a:latin typeface="Times New Roman"/>
                        <a:ea typeface="Calibri"/>
                        <a:cs typeface="Times New Roman"/>
                      </a:endParaRPr>
                    </a:p>
                    <a:p>
                      <a:pPr algn="ctr">
                        <a:lnSpc>
                          <a:spcPct val="115000"/>
                        </a:lnSpc>
                        <a:spcAft>
                          <a:spcPts val="0"/>
                        </a:spcAft>
                      </a:pPr>
                      <a:r>
                        <a:rPr lang="en-US" sz="1600" b="1" i="1" dirty="0" err="1" smtClean="0">
                          <a:effectLst/>
                          <a:latin typeface="Times New Roman"/>
                          <a:ea typeface="Calibri"/>
                          <a:cs typeface="Times New Roman"/>
                        </a:rPr>
                        <a:t>Rotaļu</a:t>
                      </a:r>
                      <a:r>
                        <a:rPr lang="en-US" sz="1600" b="1" i="1" dirty="0" smtClean="0">
                          <a:effectLst/>
                          <a:latin typeface="Times New Roman"/>
                          <a:ea typeface="Calibri"/>
                          <a:cs typeface="Times New Roman"/>
                        </a:rPr>
                        <a:t> </a:t>
                      </a:r>
                      <a:r>
                        <a:rPr lang="en-US" sz="1600" b="1" i="1" dirty="0" err="1">
                          <a:effectLst/>
                          <a:latin typeface="Times New Roman"/>
                          <a:ea typeface="Calibri"/>
                          <a:cs typeface="Times New Roman"/>
                        </a:rPr>
                        <a:t>iedalījums</a:t>
                      </a:r>
                      <a:endParaRPr lang="en-US" sz="1600" b="1" i="1" dirty="0">
                        <a:effectLst/>
                        <a:latin typeface="Calibri"/>
                        <a:ea typeface="Calibri"/>
                        <a:cs typeface="Times New Roman"/>
                      </a:endParaRPr>
                    </a:p>
                    <a:p>
                      <a:pPr algn="ctr">
                        <a:lnSpc>
                          <a:spcPct val="115000"/>
                        </a:lnSpc>
                        <a:spcAft>
                          <a:spcPts val="0"/>
                        </a:spcAft>
                      </a:pPr>
                      <a:r>
                        <a:rPr lang="en-US" sz="1600" b="1" i="1" dirty="0">
                          <a:effectLst/>
                          <a:latin typeface="Times New Roman"/>
                          <a:ea typeface="Calibri"/>
                          <a:cs typeface="Times New Roman"/>
                        </a:rPr>
                        <a:t> </a:t>
                      </a:r>
                      <a:endParaRPr lang="en-US" sz="1600" b="1" i="1"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i="1" dirty="0" err="1">
                          <a:effectLst/>
                          <a:latin typeface="Times New Roman"/>
                          <a:ea typeface="Calibri"/>
                          <a:cs typeface="Times New Roman"/>
                        </a:rPr>
                        <a:t>Rotaļu</a:t>
                      </a:r>
                      <a:r>
                        <a:rPr lang="en-US" sz="1600" b="1" i="1" dirty="0">
                          <a:effectLst/>
                          <a:latin typeface="Times New Roman"/>
                          <a:ea typeface="Calibri"/>
                          <a:cs typeface="Times New Roman"/>
                        </a:rPr>
                        <a:t> tipi</a:t>
                      </a:r>
                      <a:endParaRPr lang="en-US" sz="1600" b="1" i="1"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i="1" dirty="0" err="1">
                          <a:effectLst/>
                          <a:latin typeface="Times New Roman"/>
                          <a:ea typeface="Calibri"/>
                          <a:cs typeface="Times New Roman"/>
                        </a:rPr>
                        <a:t>Rotaļu</a:t>
                      </a:r>
                      <a:r>
                        <a:rPr lang="en-US" sz="1600" b="1" i="1" dirty="0">
                          <a:effectLst/>
                          <a:latin typeface="Times New Roman"/>
                          <a:ea typeface="Calibri"/>
                          <a:cs typeface="Times New Roman"/>
                        </a:rPr>
                        <a:t> </a:t>
                      </a:r>
                      <a:r>
                        <a:rPr lang="en-US" sz="1600" b="1" i="1" dirty="0" err="1">
                          <a:effectLst/>
                          <a:latin typeface="Times New Roman"/>
                          <a:ea typeface="Calibri"/>
                          <a:cs typeface="Times New Roman"/>
                        </a:rPr>
                        <a:t>apakštipi</a:t>
                      </a:r>
                      <a:endParaRPr lang="en-US" sz="1600" b="1" i="1"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8071">
                <a:tc>
                  <a:txBody>
                    <a:bodyPr/>
                    <a:lstStyle/>
                    <a:p>
                      <a:pPr algn="ctr">
                        <a:lnSpc>
                          <a:spcPct val="115000"/>
                        </a:lnSpc>
                        <a:spcAft>
                          <a:spcPts val="0"/>
                        </a:spcAft>
                      </a:pPr>
                      <a:r>
                        <a:rPr lang="en-US" sz="1600" dirty="0" err="1">
                          <a:effectLst/>
                          <a:latin typeface="Times New Roman"/>
                          <a:ea typeface="Calibri"/>
                          <a:cs typeface="Times New Roman"/>
                        </a:rPr>
                        <a:t>Rotaļas</a:t>
                      </a:r>
                      <a:r>
                        <a:rPr lang="en-US" sz="1600" dirty="0">
                          <a:effectLst/>
                          <a:latin typeface="Times New Roman"/>
                          <a:ea typeface="Calibri"/>
                          <a:cs typeface="Times New Roman"/>
                        </a:rPr>
                        <a:t>, </a:t>
                      </a:r>
                      <a:r>
                        <a:rPr lang="en-US" sz="1600" dirty="0" err="1">
                          <a:effectLst/>
                          <a:latin typeface="Times New Roman"/>
                          <a:ea typeface="Calibri"/>
                          <a:cs typeface="Times New Roman"/>
                        </a:rPr>
                        <a:t>kas</a:t>
                      </a:r>
                      <a:r>
                        <a:rPr lang="en-US" sz="1600" dirty="0">
                          <a:effectLst/>
                          <a:latin typeface="Times New Roman"/>
                          <a:ea typeface="Calibri"/>
                          <a:cs typeface="Times New Roman"/>
                        </a:rPr>
                        <a:t> </a:t>
                      </a:r>
                      <a:r>
                        <a:rPr lang="en-US" sz="1600" dirty="0" err="1">
                          <a:effectLst/>
                          <a:latin typeface="Times New Roman"/>
                          <a:ea typeface="Calibri"/>
                          <a:cs typeface="Times New Roman"/>
                        </a:rPr>
                        <a:t>sākas</a:t>
                      </a:r>
                      <a:r>
                        <a:rPr lang="en-US" sz="1600" dirty="0">
                          <a:effectLst/>
                          <a:latin typeface="Times New Roman"/>
                          <a:ea typeface="Calibri"/>
                          <a:cs typeface="Times New Roman"/>
                        </a:rPr>
                        <a:t> </a:t>
                      </a:r>
                      <a:r>
                        <a:rPr lang="en-US" sz="1600" dirty="0" err="1">
                          <a:effectLst/>
                          <a:latin typeface="Times New Roman"/>
                          <a:ea typeface="Calibri"/>
                          <a:cs typeface="Times New Roman"/>
                        </a:rPr>
                        <a:t>pēc</a:t>
                      </a:r>
                      <a:r>
                        <a:rPr lang="en-US" sz="1600" dirty="0">
                          <a:effectLst/>
                          <a:latin typeface="Times New Roman"/>
                          <a:ea typeface="Calibri"/>
                          <a:cs typeface="Times New Roman"/>
                        </a:rPr>
                        <a:t> </a:t>
                      </a:r>
                      <a:r>
                        <a:rPr lang="en-US" sz="1600" dirty="0" err="1">
                          <a:effectLst/>
                          <a:latin typeface="Times New Roman"/>
                          <a:ea typeface="Calibri"/>
                          <a:cs typeface="Times New Roman"/>
                        </a:rPr>
                        <a:t>bērnu</a:t>
                      </a:r>
                      <a:endParaRPr lang="en-US" sz="1600" dirty="0">
                        <a:effectLst/>
                        <a:latin typeface="Calibri"/>
                        <a:ea typeface="Calibri"/>
                        <a:cs typeface="Times New Roman"/>
                      </a:endParaRPr>
                    </a:p>
                    <a:p>
                      <a:pPr algn="ctr">
                        <a:lnSpc>
                          <a:spcPct val="115000"/>
                        </a:lnSpc>
                        <a:spcAft>
                          <a:spcPts val="0"/>
                        </a:spcAft>
                      </a:pPr>
                      <a:r>
                        <a:rPr lang="en-US" sz="1600" dirty="0" err="1">
                          <a:effectLst/>
                          <a:latin typeface="Times New Roman"/>
                          <a:ea typeface="Calibri"/>
                          <a:cs typeface="Times New Roman"/>
                        </a:rPr>
                        <a:t>iniciatīvas</a:t>
                      </a:r>
                      <a:endParaRPr lang="en-US" sz="1600" dirty="0">
                        <a:effectLst/>
                        <a:latin typeface="Calibri"/>
                        <a:ea typeface="Calibri"/>
                        <a:cs typeface="Times New Roman"/>
                      </a:endParaRPr>
                    </a:p>
                    <a:p>
                      <a:pPr algn="ctr">
                        <a:lnSpc>
                          <a:spcPct val="115000"/>
                        </a:lnSpc>
                        <a:spcAft>
                          <a:spcPts val="0"/>
                        </a:spcAft>
                      </a:pPr>
                      <a:r>
                        <a:rPr lang="en-US" sz="1600" dirty="0">
                          <a:effectLst/>
                          <a:latin typeface="Times New Roman"/>
                          <a:ea typeface="Calibri"/>
                          <a:cs typeface="Times New Roman"/>
                        </a:rPr>
                        <a:t> </a:t>
                      </a:r>
                      <a:endParaRPr lang="en-US" sz="1600"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err="1">
                          <a:effectLst/>
                          <a:latin typeface="Times New Roman"/>
                          <a:ea typeface="Calibri"/>
                          <a:cs typeface="Times New Roman"/>
                        </a:rPr>
                        <a:t>Rotaļas</a:t>
                      </a:r>
                      <a:r>
                        <a:rPr lang="en-US" sz="1600" dirty="0">
                          <a:effectLst/>
                          <a:latin typeface="Times New Roman"/>
                          <a:ea typeface="Calibri"/>
                          <a:cs typeface="Times New Roman"/>
                        </a:rPr>
                        <a:t> – </a:t>
                      </a:r>
                      <a:r>
                        <a:rPr lang="en-US" sz="1600" dirty="0" err="1">
                          <a:effectLst/>
                          <a:latin typeface="Times New Roman"/>
                          <a:ea typeface="Calibri"/>
                          <a:cs typeface="Times New Roman"/>
                        </a:rPr>
                        <a:t>eksperimenti</a:t>
                      </a:r>
                      <a:endParaRPr lang="en-US" sz="1600" dirty="0">
                        <a:effectLst/>
                        <a:latin typeface="Calibri"/>
                        <a:ea typeface="Calibri"/>
                        <a:cs typeface="Times New Roman"/>
                      </a:endParaRPr>
                    </a:p>
                    <a:p>
                      <a:pPr algn="ctr">
                        <a:lnSpc>
                          <a:spcPct val="115000"/>
                        </a:lnSpc>
                        <a:spcAft>
                          <a:spcPts val="0"/>
                        </a:spcAft>
                      </a:pPr>
                      <a:r>
                        <a:rPr lang="en-US" sz="1600" dirty="0" err="1">
                          <a:effectLst/>
                          <a:latin typeface="Times New Roman"/>
                          <a:ea typeface="Calibri"/>
                          <a:cs typeface="Times New Roman"/>
                        </a:rPr>
                        <a:t>Brīvās</a:t>
                      </a:r>
                      <a:r>
                        <a:rPr lang="en-US" sz="1600" dirty="0">
                          <a:effectLst/>
                          <a:latin typeface="Times New Roman"/>
                          <a:ea typeface="Calibri"/>
                          <a:cs typeface="Times New Roman"/>
                        </a:rPr>
                        <a:t> </a:t>
                      </a:r>
                      <a:r>
                        <a:rPr lang="en-US" sz="1600" dirty="0" err="1">
                          <a:effectLst/>
                          <a:latin typeface="Times New Roman"/>
                          <a:ea typeface="Calibri"/>
                          <a:cs typeface="Times New Roman"/>
                        </a:rPr>
                        <a:t>sižeta</a:t>
                      </a:r>
                      <a:r>
                        <a:rPr lang="en-US" sz="1600" dirty="0">
                          <a:effectLst/>
                          <a:latin typeface="Times New Roman"/>
                          <a:ea typeface="Calibri"/>
                          <a:cs typeface="Times New Roman"/>
                        </a:rPr>
                        <a:t> </a:t>
                      </a:r>
                      <a:r>
                        <a:rPr lang="en-US" sz="1600" dirty="0" err="1">
                          <a:effectLst/>
                          <a:latin typeface="Times New Roman"/>
                          <a:ea typeface="Calibri"/>
                          <a:cs typeface="Times New Roman"/>
                        </a:rPr>
                        <a:t>rotaļas</a:t>
                      </a:r>
                      <a:endParaRPr lang="en-US" sz="1600" dirty="0">
                        <a:effectLst/>
                        <a:latin typeface="Calibri"/>
                        <a:ea typeface="Calibri"/>
                        <a:cs typeface="Times New Roman"/>
                      </a:endParaRPr>
                    </a:p>
                    <a:p>
                      <a:pPr algn="ctr">
                        <a:lnSpc>
                          <a:spcPct val="115000"/>
                        </a:lnSpc>
                        <a:spcAft>
                          <a:spcPts val="0"/>
                        </a:spcAft>
                      </a:pPr>
                      <a:r>
                        <a:rPr lang="en-US" sz="1600" dirty="0">
                          <a:effectLst/>
                          <a:latin typeface="Times New Roman"/>
                          <a:ea typeface="Calibri"/>
                          <a:cs typeface="Times New Roman"/>
                        </a:rPr>
                        <a:t> </a:t>
                      </a:r>
                      <a:endParaRPr lang="en-US" sz="1600"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dirty="0" err="1">
                          <a:effectLst/>
                          <a:latin typeface="Times New Roman"/>
                          <a:ea typeface="Calibri"/>
                          <a:cs typeface="Times New Roman"/>
                        </a:rPr>
                        <a:t>ar</a:t>
                      </a:r>
                      <a:r>
                        <a:rPr lang="en-US" sz="1600" dirty="0">
                          <a:effectLst/>
                          <a:latin typeface="Times New Roman"/>
                          <a:ea typeface="Calibri"/>
                          <a:cs typeface="Times New Roman"/>
                        </a:rPr>
                        <a:t> </a:t>
                      </a:r>
                      <a:r>
                        <a:rPr lang="en-US" sz="1600" dirty="0" err="1">
                          <a:effectLst/>
                          <a:latin typeface="Times New Roman"/>
                          <a:ea typeface="Calibri"/>
                          <a:cs typeface="Times New Roman"/>
                        </a:rPr>
                        <a:t>dabas</a:t>
                      </a:r>
                      <a:r>
                        <a:rPr lang="en-US" sz="1600" dirty="0">
                          <a:effectLst/>
                          <a:latin typeface="Times New Roman"/>
                          <a:ea typeface="Calibri"/>
                          <a:cs typeface="Times New Roman"/>
                        </a:rPr>
                        <a:t> </a:t>
                      </a:r>
                      <a:r>
                        <a:rPr lang="en-US" sz="1600" dirty="0" err="1">
                          <a:effectLst/>
                          <a:latin typeface="Times New Roman"/>
                          <a:ea typeface="Calibri"/>
                          <a:cs typeface="Times New Roman"/>
                        </a:rPr>
                        <a:t>materiāliem</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ar</a:t>
                      </a:r>
                      <a:r>
                        <a:rPr lang="en-US" sz="1600" dirty="0">
                          <a:effectLst/>
                          <a:latin typeface="Times New Roman"/>
                          <a:ea typeface="Calibri"/>
                          <a:cs typeface="Times New Roman"/>
                        </a:rPr>
                        <a:t> </a:t>
                      </a:r>
                      <a:r>
                        <a:rPr lang="en-US" sz="1600" dirty="0" err="1">
                          <a:effectLst/>
                          <a:latin typeface="Times New Roman"/>
                          <a:ea typeface="Calibri"/>
                          <a:cs typeface="Times New Roman"/>
                        </a:rPr>
                        <a:t>cilvēkiem</a:t>
                      </a:r>
                      <a:r>
                        <a:rPr lang="en-US" sz="1600" dirty="0">
                          <a:effectLst/>
                          <a:latin typeface="Times New Roman"/>
                          <a:ea typeface="Calibri"/>
                          <a:cs typeface="Times New Roman"/>
                        </a:rPr>
                        <a:t> </a:t>
                      </a:r>
                      <a:r>
                        <a:rPr lang="en-US" sz="1600" dirty="0" smtClean="0">
                          <a:effectLst/>
                          <a:latin typeface="Times New Roman"/>
                          <a:ea typeface="Calibri"/>
                          <a:cs typeface="Times New Roman"/>
                        </a:rPr>
                        <a:t>un</a:t>
                      </a:r>
                      <a:r>
                        <a:rPr lang="lv-LV" sz="1600" baseline="0" dirty="0" smtClean="0">
                          <a:effectLst/>
                          <a:latin typeface="Calibri"/>
                          <a:ea typeface="Calibri"/>
                          <a:cs typeface="Times New Roman"/>
                        </a:rPr>
                        <a:t> </a:t>
                      </a:r>
                      <a:r>
                        <a:rPr lang="en-US" sz="1600" dirty="0" err="1" smtClean="0">
                          <a:effectLst/>
                          <a:latin typeface="Times New Roman"/>
                          <a:ea typeface="Calibri"/>
                          <a:cs typeface="Times New Roman"/>
                        </a:rPr>
                        <a:t>dzīvniekiem</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saskarsmes</a:t>
                      </a:r>
                      <a:r>
                        <a:rPr lang="en-US" sz="1600" dirty="0">
                          <a:effectLst/>
                          <a:latin typeface="Times New Roman"/>
                          <a:ea typeface="Calibri"/>
                          <a:cs typeface="Times New Roman"/>
                        </a:rPr>
                        <a:t> </a:t>
                      </a:r>
                      <a:r>
                        <a:rPr lang="en-US" sz="1600" dirty="0" err="1">
                          <a:effectLst/>
                          <a:latin typeface="Times New Roman"/>
                          <a:ea typeface="Calibri"/>
                          <a:cs typeface="Times New Roman"/>
                        </a:rPr>
                        <a:t>rotaļas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ar</a:t>
                      </a:r>
                      <a:r>
                        <a:rPr lang="en-US" sz="1600" dirty="0">
                          <a:effectLst/>
                          <a:latin typeface="Times New Roman"/>
                          <a:ea typeface="Calibri"/>
                          <a:cs typeface="Times New Roman"/>
                        </a:rPr>
                        <a:t> </a:t>
                      </a:r>
                      <a:r>
                        <a:rPr lang="en-US" sz="1600" dirty="0" err="1" smtClean="0">
                          <a:effectLst/>
                          <a:latin typeface="Times New Roman"/>
                          <a:ea typeface="Calibri"/>
                          <a:cs typeface="Times New Roman"/>
                        </a:rPr>
                        <a:t>speciālām</a:t>
                      </a:r>
                      <a:r>
                        <a:rPr lang="en-US" sz="1600" dirty="0" smtClean="0">
                          <a:effectLst/>
                          <a:latin typeface="Times New Roman"/>
                          <a:ea typeface="Calibri"/>
                          <a:cs typeface="Times New Roman"/>
                        </a:rPr>
                        <a:t> </a:t>
                      </a:r>
                      <a:r>
                        <a:rPr lang="en-US" sz="1600" dirty="0" err="1">
                          <a:effectLst/>
                          <a:latin typeface="Times New Roman"/>
                          <a:ea typeface="Calibri"/>
                          <a:cs typeface="Times New Roman"/>
                        </a:rPr>
                        <a:t>rotaļlietām</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atdarinošās</a:t>
                      </a:r>
                      <a:r>
                        <a:rPr lang="en-US" sz="1600" dirty="0">
                          <a:effectLst/>
                          <a:latin typeface="Times New Roman"/>
                          <a:ea typeface="Calibri"/>
                          <a:cs typeface="Times New Roman"/>
                        </a:rPr>
                        <a:t> </a:t>
                      </a:r>
                      <a:r>
                        <a:rPr lang="en-US" sz="1600" dirty="0" err="1">
                          <a:effectLst/>
                          <a:latin typeface="Times New Roman"/>
                          <a:ea typeface="Calibri"/>
                          <a:cs typeface="Times New Roman"/>
                        </a:rPr>
                        <a:t>rotaļas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sižeta</a:t>
                      </a:r>
                      <a:r>
                        <a:rPr lang="en-US" sz="1600" dirty="0">
                          <a:effectLst/>
                          <a:latin typeface="Times New Roman"/>
                          <a:ea typeface="Calibri"/>
                          <a:cs typeface="Times New Roman"/>
                        </a:rPr>
                        <a:t> </a:t>
                      </a:r>
                      <a:r>
                        <a:rPr lang="en-US" sz="1600" dirty="0" err="1">
                          <a:effectLst/>
                          <a:latin typeface="Times New Roman"/>
                          <a:ea typeface="Calibri"/>
                          <a:cs typeface="Times New Roman"/>
                        </a:rPr>
                        <a:t>lomu</a:t>
                      </a:r>
                      <a:r>
                        <a:rPr lang="en-US" sz="1600" dirty="0">
                          <a:effectLst/>
                          <a:latin typeface="Times New Roman"/>
                          <a:ea typeface="Calibri"/>
                          <a:cs typeface="Times New Roman"/>
                        </a:rPr>
                        <a:t> </a:t>
                      </a:r>
                      <a:r>
                        <a:rPr lang="en-US" sz="1600" dirty="0" err="1">
                          <a:effectLst/>
                          <a:latin typeface="Times New Roman"/>
                          <a:ea typeface="Calibri"/>
                          <a:cs typeface="Times New Roman"/>
                        </a:rPr>
                        <a:t>rotaļas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režisoriskās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smtClean="0">
                          <a:effectLst/>
                          <a:latin typeface="Times New Roman"/>
                          <a:ea typeface="Calibri"/>
                          <a:cs typeface="Times New Roman"/>
                        </a:rPr>
                        <a:t>dramatiskās</a:t>
                      </a:r>
                      <a:endParaRPr lang="en-US" sz="1600"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6283">
                <a:tc>
                  <a:txBody>
                    <a:bodyPr/>
                    <a:lstStyle/>
                    <a:p>
                      <a:pPr algn="ctr">
                        <a:lnSpc>
                          <a:spcPct val="115000"/>
                        </a:lnSpc>
                        <a:spcAft>
                          <a:spcPts val="0"/>
                        </a:spcAft>
                      </a:pPr>
                      <a:r>
                        <a:rPr lang="en-US" sz="1600">
                          <a:effectLst/>
                          <a:latin typeface="Times New Roman"/>
                          <a:ea typeface="Calibri"/>
                          <a:cs typeface="Times New Roman"/>
                        </a:rPr>
                        <a:t>Rotaļas, kuru iniciators ir</a:t>
                      </a:r>
                      <a:endParaRPr lang="en-US" sz="1600">
                        <a:effectLst/>
                        <a:latin typeface="Calibri"/>
                        <a:ea typeface="Calibri"/>
                        <a:cs typeface="Times New Roman"/>
                      </a:endParaRPr>
                    </a:p>
                    <a:p>
                      <a:pPr algn="ctr">
                        <a:lnSpc>
                          <a:spcPct val="115000"/>
                        </a:lnSpc>
                        <a:spcAft>
                          <a:spcPts val="0"/>
                        </a:spcAft>
                      </a:pPr>
                      <a:r>
                        <a:rPr lang="en-US" sz="1600">
                          <a:effectLst/>
                          <a:latin typeface="Times New Roman"/>
                          <a:ea typeface="Calibri"/>
                          <a:cs typeface="Times New Roman"/>
                        </a:rPr>
                        <a:t>pieaugušais</a:t>
                      </a:r>
                      <a:endParaRPr lang="en-US" sz="1600">
                        <a:effectLst/>
                        <a:latin typeface="Calibri"/>
                        <a:ea typeface="Calibri"/>
                        <a:cs typeface="Times New Roman"/>
                      </a:endParaRPr>
                    </a:p>
                    <a:p>
                      <a:pPr algn="ctr">
                        <a:lnSpc>
                          <a:spcPct val="115000"/>
                        </a:lnSpc>
                        <a:spcAft>
                          <a:spcPts val="0"/>
                        </a:spcAft>
                      </a:pPr>
                      <a:r>
                        <a:rPr lang="en-US" sz="1600">
                          <a:effectLst/>
                          <a:latin typeface="Times New Roman"/>
                          <a:ea typeface="Calibri"/>
                          <a:cs typeface="Times New Roman"/>
                        </a:rPr>
                        <a:t> </a:t>
                      </a:r>
                      <a:endParaRPr lang="en-US" sz="160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a:effectLst/>
                          <a:latin typeface="Times New Roman"/>
                          <a:ea typeface="Calibri"/>
                          <a:cs typeface="Times New Roman"/>
                        </a:rPr>
                        <a:t>Rotaļas priekam,</a:t>
                      </a:r>
                      <a:endParaRPr lang="en-US" sz="1600">
                        <a:effectLst/>
                        <a:latin typeface="Calibri"/>
                        <a:ea typeface="Calibri"/>
                        <a:cs typeface="Times New Roman"/>
                      </a:endParaRPr>
                    </a:p>
                    <a:p>
                      <a:pPr algn="ctr">
                        <a:lnSpc>
                          <a:spcPct val="115000"/>
                        </a:lnSpc>
                        <a:spcAft>
                          <a:spcPts val="0"/>
                        </a:spcAft>
                      </a:pPr>
                      <a:r>
                        <a:rPr lang="en-US" sz="1600">
                          <a:effectLst/>
                          <a:latin typeface="Times New Roman"/>
                          <a:ea typeface="Calibri"/>
                          <a:cs typeface="Times New Roman"/>
                        </a:rPr>
                        <a:t>vaļasbrīžiem</a:t>
                      </a:r>
                      <a:endParaRPr lang="en-US" sz="1600">
                        <a:effectLst/>
                        <a:latin typeface="Calibri"/>
                        <a:ea typeface="Calibri"/>
                        <a:cs typeface="Times New Roman"/>
                      </a:endParaRPr>
                    </a:p>
                    <a:p>
                      <a:pPr algn="ctr">
                        <a:lnSpc>
                          <a:spcPct val="115000"/>
                        </a:lnSpc>
                        <a:spcAft>
                          <a:spcPts val="0"/>
                        </a:spcAft>
                      </a:pPr>
                      <a:r>
                        <a:rPr lang="en-US" sz="1600">
                          <a:effectLst/>
                          <a:latin typeface="Times New Roman"/>
                          <a:ea typeface="Calibri"/>
                          <a:cs typeface="Times New Roman"/>
                        </a:rPr>
                        <a:t> </a:t>
                      </a:r>
                      <a:endParaRPr lang="en-US" sz="160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intelektuālās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uzjautrinošās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izklaidējošās</a:t>
                      </a:r>
                      <a:r>
                        <a:rPr lang="en-US" sz="1600" dirty="0">
                          <a:effectLst/>
                          <a:latin typeface="Times New Roman"/>
                          <a:ea typeface="Calibri"/>
                          <a:cs typeface="Times New Roman"/>
                        </a:rPr>
                        <a:t> </a:t>
                      </a:r>
                      <a:r>
                        <a:rPr lang="en-US" sz="1600" dirty="0" err="1">
                          <a:effectLst/>
                          <a:latin typeface="Times New Roman"/>
                          <a:ea typeface="Calibri"/>
                          <a:cs typeface="Times New Roman"/>
                        </a:rPr>
                        <a:t>speles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ēverģēlību</a:t>
                      </a:r>
                      <a:r>
                        <a:rPr lang="en-US" sz="1600" dirty="0">
                          <a:effectLst/>
                          <a:latin typeface="Times New Roman"/>
                          <a:ea typeface="Calibri"/>
                          <a:cs typeface="Times New Roman"/>
                        </a:rPr>
                        <a:t> </a:t>
                      </a:r>
                      <a:r>
                        <a:rPr lang="en-US" sz="1600" dirty="0" err="1">
                          <a:effectLst/>
                          <a:latin typeface="Times New Roman"/>
                          <a:ea typeface="Calibri"/>
                          <a:cs typeface="Times New Roman"/>
                        </a:rPr>
                        <a:t>rotaļas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smtClean="0">
                          <a:effectLst/>
                          <a:latin typeface="Times New Roman"/>
                          <a:ea typeface="Calibri"/>
                          <a:cs typeface="Times New Roman"/>
                        </a:rPr>
                        <a:t>datorspēles</a:t>
                      </a:r>
                      <a:endParaRPr lang="en-US" sz="1600"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6696">
                <a:tc>
                  <a:txBody>
                    <a:bodyPr/>
                    <a:lstStyle/>
                    <a:p>
                      <a:pPr algn="ctr">
                        <a:lnSpc>
                          <a:spcPct val="115000"/>
                        </a:lnSpc>
                        <a:spcAft>
                          <a:spcPts val="0"/>
                        </a:spcAft>
                      </a:pPr>
                      <a:r>
                        <a:rPr lang="en-US" sz="1600" dirty="0" err="1" smtClean="0">
                          <a:effectLst/>
                          <a:latin typeface="Times New Roman"/>
                          <a:ea typeface="Calibri"/>
                          <a:cs typeface="Times New Roman"/>
                        </a:rPr>
                        <a:t>Tautas</a:t>
                      </a:r>
                      <a:r>
                        <a:rPr lang="lv-LV" sz="1600" dirty="0" smtClean="0">
                          <a:effectLst/>
                          <a:latin typeface="Times New Roman"/>
                          <a:ea typeface="Calibri"/>
                          <a:cs typeface="Times New Roman"/>
                        </a:rPr>
                        <a:t>, mūzikas, kustību</a:t>
                      </a:r>
                      <a:r>
                        <a:rPr lang="en-US" sz="1600" dirty="0" smtClean="0">
                          <a:effectLst/>
                          <a:latin typeface="Times New Roman"/>
                          <a:ea typeface="Calibri"/>
                          <a:cs typeface="Times New Roman"/>
                        </a:rPr>
                        <a:t> </a:t>
                      </a:r>
                      <a:r>
                        <a:rPr lang="en-US" sz="1600" dirty="0" err="1">
                          <a:effectLst/>
                          <a:latin typeface="Times New Roman"/>
                          <a:ea typeface="Calibri"/>
                          <a:cs typeface="Times New Roman"/>
                        </a:rPr>
                        <a:t>rotaļas</a:t>
                      </a:r>
                      <a:endParaRPr lang="en-US" sz="1600"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err="1">
                          <a:effectLst/>
                          <a:latin typeface="Times New Roman"/>
                          <a:ea typeface="Calibri"/>
                          <a:cs typeface="Times New Roman"/>
                        </a:rPr>
                        <a:t>Rituālās</a:t>
                      </a:r>
                      <a:r>
                        <a:rPr lang="en-US" sz="1600" dirty="0">
                          <a:effectLst/>
                          <a:latin typeface="Times New Roman"/>
                          <a:ea typeface="Calibri"/>
                          <a:cs typeface="Times New Roman"/>
                        </a:rPr>
                        <a:t> </a:t>
                      </a:r>
                      <a:r>
                        <a:rPr lang="en-US" sz="1600" dirty="0" err="1">
                          <a:effectLst/>
                          <a:latin typeface="Times New Roman"/>
                          <a:ea typeface="Calibri"/>
                          <a:cs typeface="Times New Roman"/>
                        </a:rPr>
                        <a:t>spēles</a:t>
                      </a:r>
                      <a:endParaRPr lang="en-US" sz="1600" dirty="0">
                        <a:effectLst/>
                        <a:latin typeface="Calibri"/>
                        <a:ea typeface="Calibri"/>
                        <a:cs typeface="Times New Roman"/>
                      </a:endParaRPr>
                    </a:p>
                    <a:p>
                      <a:pPr algn="ctr">
                        <a:lnSpc>
                          <a:spcPct val="115000"/>
                        </a:lnSpc>
                        <a:spcAft>
                          <a:spcPts val="0"/>
                        </a:spcAft>
                      </a:pPr>
                      <a:r>
                        <a:rPr lang="en-US" sz="1600" dirty="0">
                          <a:effectLst/>
                          <a:latin typeface="Times New Roman"/>
                          <a:ea typeface="Calibri"/>
                          <a:cs typeface="Times New Roman"/>
                        </a:rPr>
                        <a:t> </a:t>
                      </a:r>
                      <a:r>
                        <a:rPr lang="en-US" sz="1600" dirty="0" err="1" smtClean="0">
                          <a:effectLst/>
                          <a:latin typeface="Times New Roman"/>
                          <a:ea typeface="Calibri"/>
                          <a:cs typeface="Times New Roman"/>
                        </a:rPr>
                        <a:t>Spēles</a:t>
                      </a:r>
                      <a:r>
                        <a:rPr lang="en-US" sz="1600" dirty="0" smtClean="0">
                          <a:effectLst/>
                          <a:latin typeface="Times New Roman"/>
                          <a:ea typeface="Calibri"/>
                          <a:cs typeface="Times New Roman"/>
                        </a:rPr>
                        <a:t> </a:t>
                      </a:r>
                      <a:r>
                        <a:rPr lang="en-US" sz="1600" dirty="0" err="1">
                          <a:effectLst/>
                          <a:latin typeface="Times New Roman"/>
                          <a:ea typeface="Calibri"/>
                          <a:cs typeface="Times New Roman"/>
                        </a:rPr>
                        <a:t>vingrinājumi</a:t>
                      </a:r>
                      <a:endParaRPr lang="en-US" sz="1600" dirty="0">
                        <a:effectLst/>
                        <a:latin typeface="Calibri"/>
                        <a:ea typeface="Calibri"/>
                        <a:cs typeface="Times New Roman"/>
                      </a:endParaRPr>
                    </a:p>
                    <a:p>
                      <a:pPr algn="ctr">
                        <a:lnSpc>
                          <a:spcPct val="115000"/>
                        </a:lnSpc>
                        <a:spcAft>
                          <a:spcPts val="0"/>
                        </a:spcAft>
                      </a:pPr>
                      <a:r>
                        <a:rPr lang="en-US" sz="1600" dirty="0">
                          <a:effectLst/>
                          <a:latin typeface="Times New Roman"/>
                          <a:ea typeface="Calibri"/>
                          <a:cs typeface="Times New Roman"/>
                        </a:rPr>
                        <a:t> </a:t>
                      </a:r>
                      <a:r>
                        <a:rPr lang="en-US" sz="1600" dirty="0" err="1" smtClean="0">
                          <a:effectLst/>
                          <a:latin typeface="Times New Roman"/>
                          <a:ea typeface="Calibri"/>
                          <a:cs typeface="Times New Roman"/>
                        </a:rPr>
                        <a:t>Rotaļas</a:t>
                      </a:r>
                      <a:r>
                        <a:rPr lang="en-US" sz="1600" dirty="0" smtClean="0">
                          <a:effectLst/>
                          <a:latin typeface="Times New Roman"/>
                          <a:ea typeface="Calibri"/>
                          <a:cs typeface="Times New Roman"/>
                        </a:rPr>
                        <a:t> </a:t>
                      </a:r>
                      <a:r>
                        <a:rPr lang="en-US" sz="1600" dirty="0" err="1">
                          <a:effectLst/>
                          <a:latin typeface="Times New Roman"/>
                          <a:ea typeface="Calibri"/>
                          <a:cs typeface="Times New Roman"/>
                        </a:rPr>
                        <a:t>vaļasbrīžiem</a:t>
                      </a:r>
                      <a:endParaRPr lang="en-US" sz="1600" dirty="0">
                        <a:effectLst/>
                        <a:latin typeface="Calibri"/>
                        <a:ea typeface="Calibri"/>
                        <a:cs typeface="Times New Roman"/>
                      </a:endParaRPr>
                    </a:p>
                    <a:p>
                      <a:pPr algn="ctr">
                        <a:lnSpc>
                          <a:spcPct val="115000"/>
                        </a:lnSpc>
                        <a:spcAft>
                          <a:spcPts val="0"/>
                        </a:spcAft>
                      </a:pPr>
                      <a:r>
                        <a:rPr lang="en-US" sz="1600" dirty="0">
                          <a:effectLst/>
                          <a:latin typeface="Times New Roman"/>
                          <a:ea typeface="Calibri"/>
                          <a:cs typeface="Times New Roman"/>
                        </a:rPr>
                        <a:t> </a:t>
                      </a:r>
                      <a:endParaRPr lang="en-US" sz="1600"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kulta</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ģimenes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gadskārtu</a:t>
                      </a:r>
                      <a:r>
                        <a:rPr lang="en-US" sz="1600" dirty="0">
                          <a:effectLst/>
                          <a:latin typeface="Times New Roman"/>
                          <a:ea typeface="Calibri"/>
                          <a:cs typeface="Times New Roman"/>
                        </a:rPr>
                        <a:t> </a:t>
                      </a:r>
                      <a:r>
                        <a:rPr lang="en-US" sz="1600" dirty="0" err="1" smtClean="0">
                          <a:effectLst/>
                          <a:latin typeface="Times New Roman"/>
                          <a:ea typeface="Calibri"/>
                          <a:cs typeface="Times New Roman"/>
                        </a:rPr>
                        <a:t>ieražu</a:t>
                      </a:r>
                      <a:r>
                        <a:rPr lang="lv-LV" sz="1600" baseline="0" dirty="0" smtClean="0">
                          <a:effectLst/>
                          <a:latin typeface="Calibri"/>
                          <a:ea typeface="Calibri"/>
                          <a:cs typeface="Times New Roman"/>
                        </a:rPr>
                        <a:t> </a:t>
                      </a:r>
                      <a:r>
                        <a:rPr lang="en-US" sz="1600" dirty="0" err="1" smtClean="0">
                          <a:effectLst/>
                          <a:latin typeface="Times New Roman"/>
                          <a:ea typeface="Calibri"/>
                          <a:cs typeface="Times New Roman"/>
                        </a:rPr>
                        <a:t>spēles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intelektuālās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sensomotorās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adaptējošās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a:effectLst/>
                          <a:latin typeface="Times New Roman"/>
                          <a:ea typeface="Calibri"/>
                          <a:cs typeface="Times New Roman"/>
                        </a:rPr>
                        <a:t>tradīciju</a:t>
                      </a:r>
                      <a:r>
                        <a:rPr lang="en-US" sz="1600" dirty="0">
                          <a:effectLst/>
                          <a:latin typeface="Times New Roman"/>
                          <a:ea typeface="Calibri"/>
                          <a:cs typeface="Times New Roman"/>
                        </a:rPr>
                        <a:t> </a:t>
                      </a:r>
                      <a:r>
                        <a:rPr lang="en-US" sz="1600" dirty="0" err="1">
                          <a:effectLst/>
                          <a:latin typeface="Times New Roman"/>
                          <a:ea typeface="Calibri"/>
                          <a:cs typeface="Times New Roman"/>
                        </a:rPr>
                        <a:t>spēles</a:t>
                      </a:r>
                      <a:endParaRPr lang="en-US" sz="1600" dirty="0">
                        <a:effectLst/>
                        <a:latin typeface="Calibri"/>
                        <a:ea typeface="Calibri"/>
                        <a:cs typeface="Times New Roman"/>
                      </a:endParaRPr>
                    </a:p>
                    <a:p>
                      <a:pPr>
                        <a:lnSpc>
                          <a:spcPct val="115000"/>
                        </a:lnSpc>
                        <a:spcAft>
                          <a:spcPts val="0"/>
                        </a:spcAft>
                      </a:pPr>
                      <a:r>
                        <a:rPr lang="en-US" sz="1600" dirty="0">
                          <a:effectLst/>
                          <a:latin typeface="Times New Roman"/>
                          <a:ea typeface="Calibri"/>
                          <a:cs typeface="Times New Roman"/>
                        </a:rPr>
                        <a:t>- </a:t>
                      </a:r>
                      <a:r>
                        <a:rPr lang="en-US" sz="1600" dirty="0" err="1" smtClean="0">
                          <a:effectLst/>
                          <a:latin typeface="Times New Roman"/>
                          <a:ea typeface="Calibri"/>
                          <a:cs typeface="Times New Roman"/>
                        </a:rPr>
                        <a:t>klusās</a:t>
                      </a:r>
                      <a:endParaRPr lang="en-US" sz="1600" dirty="0">
                        <a:effectLst/>
                        <a:latin typeface="Calibri"/>
                        <a:ea typeface="Calibri"/>
                        <a:cs typeface="Times New Roman"/>
                      </a:endParaRPr>
                    </a:p>
                  </a:txBody>
                  <a:tcPr marL="33814" marR="338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052736"/>
            <a:ext cx="1981200" cy="187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05684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lgn="ctr">
              <a:buNone/>
            </a:pPr>
            <a:r>
              <a:rPr lang="en-US" dirty="0"/>
              <a:t/>
            </a:r>
            <a:br>
              <a:rPr lang="en-US" dirty="0"/>
            </a:br>
            <a:r>
              <a:rPr lang="en-US" sz="4000" b="1" i="1" dirty="0" err="1">
                <a:solidFill>
                  <a:schemeClr val="tx1"/>
                </a:solidFill>
                <a:latin typeface="Times New Roman" pitchFamily="18" charset="0"/>
                <a:cs typeface="Times New Roman" pitchFamily="18" charset="0"/>
              </a:rPr>
              <a:t>Dzīve</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ir</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kā</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brauciens</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ar</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velosipēdu</a:t>
            </a:r>
            <a:r>
              <a:rPr lang="en-US" sz="4000" b="1" i="1" dirty="0" smtClean="0">
                <a:solidFill>
                  <a:schemeClr val="tx1"/>
                </a:solidFill>
                <a:latin typeface="Times New Roman" pitchFamily="18" charset="0"/>
                <a:cs typeface="Times New Roman" pitchFamily="18" charset="0"/>
              </a:rPr>
              <a:t>.</a:t>
            </a:r>
            <a:endParaRPr lang="lv-LV" sz="4000" b="1" i="1" dirty="0" smtClean="0">
              <a:solidFill>
                <a:schemeClr val="tx1"/>
              </a:solidFill>
              <a:latin typeface="Times New Roman" pitchFamily="18" charset="0"/>
              <a:cs typeface="Times New Roman" pitchFamily="18" charset="0"/>
            </a:endParaRPr>
          </a:p>
          <a:p>
            <a:pPr marL="0" indent="0" algn="ctr">
              <a:buNone/>
            </a:pPr>
            <a:r>
              <a:rPr lang="en-US" sz="4000" b="1" i="1" dirty="0" smtClean="0">
                <a:solidFill>
                  <a:schemeClr val="tx1"/>
                </a:solidFill>
                <a:latin typeface="Times New Roman" pitchFamily="18" charset="0"/>
                <a:cs typeface="Times New Roman" pitchFamily="18" charset="0"/>
              </a:rPr>
              <a:t> </a:t>
            </a:r>
            <a:r>
              <a:rPr lang="en-US" sz="4000" b="1" i="1" dirty="0">
                <a:solidFill>
                  <a:schemeClr val="tx1"/>
                </a:solidFill>
                <a:latin typeface="Times New Roman" pitchFamily="18" charset="0"/>
                <a:cs typeface="Times New Roman" pitchFamily="18" charset="0"/>
              </a:rPr>
              <a:t>Lai </a:t>
            </a:r>
            <a:r>
              <a:rPr lang="en-US" sz="4000" b="1" i="1" dirty="0" err="1">
                <a:solidFill>
                  <a:schemeClr val="tx1"/>
                </a:solidFill>
                <a:latin typeface="Times New Roman" pitchFamily="18" charset="0"/>
                <a:cs typeface="Times New Roman" pitchFamily="18" charset="0"/>
              </a:rPr>
              <a:t>noturētu</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līdzsvaru</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tev</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jāturpina</a:t>
            </a:r>
            <a:r>
              <a:rPr lang="en-US" sz="4000" b="1" i="1" dirty="0">
                <a:solidFill>
                  <a:schemeClr val="tx1"/>
                </a:solidFill>
                <a:latin typeface="Times New Roman" pitchFamily="18" charset="0"/>
                <a:cs typeface="Times New Roman" pitchFamily="18" charset="0"/>
              </a:rPr>
              <a:t> </a:t>
            </a:r>
            <a:r>
              <a:rPr lang="en-US" sz="4000" b="1" i="1" dirty="0" err="1">
                <a:solidFill>
                  <a:schemeClr val="tx1"/>
                </a:solidFill>
                <a:latin typeface="Times New Roman" pitchFamily="18" charset="0"/>
                <a:cs typeface="Times New Roman" pitchFamily="18" charset="0"/>
              </a:rPr>
              <a:t>kustēties</a:t>
            </a:r>
            <a:r>
              <a:rPr lang="en-US" sz="4000" b="1" i="1" dirty="0" smtClean="0">
                <a:solidFill>
                  <a:schemeClr val="tx1"/>
                </a:solidFill>
                <a:latin typeface="Times New Roman" pitchFamily="18" charset="0"/>
                <a:cs typeface="Times New Roman" pitchFamily="18" charset="0"/>
              </a:rPr>
              <a:t>.</a:t>
            </a:r>
            <a:r>
              <a:rPr lang="lv-LV" sz="4000" b="1" i="1" dirty="0" smtClean="0">
                <a:solidFill>
                  <a:schemeClr val="tx1"/>
                </a:solidFill>
                <a:latin typeface="Times New Roman" pitchFamily="18" charset="0"/>
                <a:cs typeface="Times New Roman" pitchFamily="18" charset="0"/>
              </a:rPr>
              <a:t>..</a:t>
            </a:r>
          </a:p>
          <a:p>
            <a:pPr marL="0" indent="0" algn="ctr">
              <a:buNone/>
            </a:pPr>
            <a:endParaRPr lang="lv-LV" sz="4000" b="1" i="1" dirty="0" smtClean="0">
              <a:solidFill>
                <a:schemeClr val="tx1"/>
              </a:solidFill>
              <a:latin typeface="Times New Roman" pitchFamily="18" charset="0"/>
              <a:cs typeface="Times New Roman" pitchFamily="18" charset="0"/>
            </a:endParaRPr>
          </a:p>
          <a:p>
            <a:pPr marL="0" indent="0" algn="ctr">
              <a:buNone/>
            </a:pPr>
            <a:endParaRPr lang="lv-LV" sz="4000" b="1" i="1" dirty="0">
              <a:solidFill>
                <a:schemeClr val="tx1"/>
              </a:solidFill>
              <a:latin typeface="Times New Roman" pitchFamily="18" charset="0"/>
              <a:cs typeface="Times New Roman" pitchFamily="18" charset="0"/>
            </a:endParaRPr>
          </a:p>
          <a:p>
            <a:pPr marL="0" indent="0" algn="ctr">
              <a:buNone/>
            </a:pPr>
            <a:r>
              <a:rPr lang="lv-LV" sz="4000" b="1" i="1" dirty="0" smtClean="0">
                <a:solidFill>
                  <a:schemeClr val="tx1"/>
                </a:solidFill>
                <a:latin typeface="Times New Roman" pitchFamily="18" charset="0"/>
                <a:cs typeface="Times New Roman" pitchFamily="18" charset="0"/>
              </a:rPr>
              <a:t>Paldies par uzmanību!</a:t>
            </a:r>
            <a:endParaRPr lang="lv-LV" sz="4000" b="1" i="1" dirty="0">
              <a:solidFill>
                <a:schemeClr val="tx1"/>
              </a:solidFill>
              <a:latin typeface="Times New Roman" pitchFamily="18" charset="0"/>
              <a:cs typeface="Times New Roman" pitchFamily="18" charset="0"/>
            </a:endParaRPr>
          </a:p>
          <a:p>
            <a:pPr marL="0" indent="0" algn="ctr">
              <a:buNone/>
            </a:pPr>
            <a:endParaRPr lang="en-US" b="1" i="1" dirty="0">
              <a:solidFill>
                <a:schemeClr val="tx1"/>
              </a:solidFill>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4698062"/>
            <a:ext cx="1981200" cy="1871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068960"/>
            <a:ext cx="1981200" cy="1871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8847" y="384929"/>
            <a:ext cx="1981200" cy="187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740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smtClean="0"/>
              <a:t>Metode</a:t>
            </a:r>
            <a:endParaRPr lang="en-US" dirty="0"/>
          </a:p>
        </p:txBody>
      </p:sp>
      <p:sp>
        <p:nvSpPr>
          <p:cNvPr id="3" name="Content Placeholder 2"/>
          <p:cNvSpPr>
            <a:spLocks noGrp="1"/>
          </p:cNvSpPr>
          <p:nvPr>
            <p:ph idx="1"/>
          </p:nvPr>
        </p:nvSpPr>
        <p:spPr>
          <a:xfrm>
            <a:off x="323528" y="1556792"/>
            <a:ext cx="8686800" cy="4525963"/>
          </a:xfrm>
        </p:spPr>
        <p:txBody>
          <a:bodyPr>
            <a:normAutofit fontScale="92500"/>
          </a:bodyPr>
          <a:lstStyle/>
          <a:p>
            <a:r>
              <a:rPr lang="en-US" dirty="0" err="1">
                <a:solidFill>
                  <a:srgbClr val="000000"/>
                </a:solidFill>
                <a:latin typeface="Calibri"/>
                <a:ea typeface="Calibri"/>
                <a:cs typeface="Times New Roman"/>
              </a:rPr>
              <a:t>Vārds</a:t>
            </a:r>
            <a:r>
              <a:rPr lang="en-US" dirty="0">
                <a:solidFill>
                  <a:srgbClr val="000000"/>
                </a:solidFill>
                <a:latin typeface="Calibri"/>
                <a:ea typeface="Calibri"/>
                <a:cs typeface="Times New Roman"/>
              </a:rPr>
              <a:t> </a:t>
            </a:r>
            <a:r>
              <a:rPr lang="en-US" b="1" i="1" dirty="0" err="1">
                <a:solidFill>
                  <a:srgbClr val="000000"/>
                </a:solidFill>
                <a:latin typeface="Calibri"/>
                <a:ea typeface="Calibri"/>
                <a:cs typeface="Times New Roman"/>
              </a:rPr>
              <a:t>metode</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tulkojumā</a:t>
            </a:r>
            <a:r>
              <a:rPr lang="en-US" dirty="0">
                <a:solidFill>
                  <a:srgbClr val="000000"/>
                </a:solidFill>
                <a:latin typeface="Calibri"/>
                <a:ea typeface="Calibri"/>
                <a:cs typeface="Times New Roman"/>
              </a:rPr>
              <a:t> no </a:t>
            </a:r>
            <a:r>
              <a:rPr lang="en-US" dirty="0" err="1">
                <a:solidFill>
                  <a:srgbClr val="000000"/>
                </a:solidFill>
                <a:latin typeface="Calibri"/>
                <a:ea typeface="Calibri"/>
                <a:cs typeface="Times New Roman"/>
              </a:rPr>
              <a:t>grieķu</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valodas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nozīmē</a:t>
            </a:r>
            <a:r>
              <a:rPr lang="en-US" dirty="0">
                <a:solidFill>
                  <a:srgbClr val="000000"/>
                </a:solidFill>
                <a:latin typeface="Calibri"/>
                <a:ea typeface="Calibri"/>
                <a:cs typeface="Times New Roman"/>
              </a:rPr>
              <a:t> </a:t>
            </a:r>
            <a:r>
              <a:rPr lang="en-US" b="1" i="1" dirty="0" err="1">
                <a:solidFill>
                  <a:srgbClr val="000000"/>
                </a:solidFill>
                <a:latin typeface="Calibri"/>
                <a:ea typeface="Calibri"/>
                <a:cs typeface="Times New Roman"/>
              </a:rPr>
              <a:t>ceļš</a:t>
            </a:r>
            <a:r>
              <a:rPr lang="en-US" b="1" i="1" dirty="0">
                <a:solidFill>
                  <a:srgbClr val="000000"/>
                </a:solidFill>
                <a:latin typeface="Calibri"/>
                <a:ea typeface="Calibri"/>
                <a:cs typeface="Times New Roman"/>
              </a:rPr>
              <a:t> </a:t>
            </a:r>
            <a:r>
              <a:rPr lang="en-US" b="1" i="1" dirty="0" err="1">
                <a:solidFill>
                  <a:srgbClr val="000000"/>
                </a:solidFill>
                <a:latin typeface="Calibri"/>
                <a:ea typeface="Calibri"/>
                <a:cs typeface="Times New Roman"/>
              </a:rPr>
              <a:t>uz</a:t>
            </a:r>
            <a:r>
              <a:rPr lang="en-US" b="1" i="1" dirty="0">
                <a:solidFill>
                  <a:srgbClr val="000000"/>
                </a:solidFill>
                <a:latin typeface="Calibri"/>
                <a:ea typeface="Calibri"/>
                <a:cs typeface="Times New Roman"/>
              </a:rPr>
              <a:t> </a:t>
            </a:r>
            <a:r>
              <a:rPr lang="en-US" b="1" i="1" dirty="0" err="1">
                <a:solidFill>
                  <a:srgbClr val="000000"/>
                </a:solidFill>
                <a:latin typeface="Calibri"/>
                <a:ea typeface="Calibri"/>
                <a:cs typeface="Times New Roman"/>
              </a:rPr>
              <a:t>kaut</a:t>
            </a:r>
            <a:r>
              <a:rPr lang="en-US" b="1" i="1" dirty="0">
                <a:solidFill>
                  <a:srgbClr val="000000"/>
                </a:solidFill>
                <a:latin typeface="Calibri"/>
                <a:ea typeface="Calibri"/>
                <a:cs typeface="Times New Roman"/>
              </a:rPr>
              <a:t> </a:t>
            </a:r>
            <a:r>
              <a:rPr lang="en-US" b="1" i="1" dirty="0" err="1">
                <a:solidFill>
                  <a:srgbClr val="000000"/>
                </a:solidFill>
                <a:latin typeface="Calibri"/>
                <a:ea typeface="Calibri"/>
                <a:cs typeface="Times New Roman"/>
              </a:rPr>
              <a:t>ko</a:t>
            </a:r>
            <a:r>
              <a:rPr lang="en-US" b="1" dirty="0" smtClean="0">
                <a:solidFill>
                  <a:srgbClr val="000000"/>
                </a:solidFill>
                <a:latin typeface="Calibri"/>
                <a:ea typeface="Calibri"/>
                <a:cs typeface="Times New Roman"/>
              </a:rPr>
              <a:t>.</a:t>
            </a:r>
            <a:endParaRPr lang="lv-LV" b="1" dirty="0" smtClean="0">
              <a:solidFill>
                <a:srgbClr val="000000"/>
              </a:solidFill>
              <a:latin typeface="Calibri"/>
              <a:ea typeface="Calibri"/>
              <a:cs typeface="Times New Roman"/>
            </a:endParaRPr>
          </a:p>
          <a:p>
            <a:r>
              <a:rPr lang="en-US" dirty="0">
                <a:solidFill>
                  <a:srgbClr val="000000"/>
                </a:solidFill>
                <a:latin typeface="Calibri"/>
                <a:ea typeface="Calibri"/>
                <a:cs typeface="Times New Roman"/>
              </a:rPr>
              <a:t> </a:t>
            </a:r>
            <a:r>
              <a:rPr lang="en-US" b="1" dirty="0" err="1">
                <a:solidFill>
                  <a:srgbClr val="000000"/>
                </a:solidFill>
                <a:latin typeface="Calibri"/>
                <a:ea typeface="Calibri"/>
                <a:cs typeface="Times New Roman"/>
              </a:rPr>
              <a:t>Metode</a:t>
            </a:r>
            <a:r>
              <a:rPr lang="en-US" b="1"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ir</a:t>
            </a:r>
            <a:r>
              <a:rPr lang="en-US" dirty="0">
                <a:solidFill>
                  <a:srgbClr val="000000"/>
                </a:solidFill>
                <a:latin typeface="Calibri"/>
                <a:ea typeface="Calibri"/>
                <a:cs typeface="Times New Roman"/>
              </a:rPr>
              <a:t> </a:t>
            </a:r>
            <a:r>
              <a:rPr lang="en-US" dirty="0" err="1" smtClean="0">
                <a:solidFill>
                  <a:srgbClr val="000000"/>
                </a:solidFill>
                <a:latin typeface="Calibri"/>
                <a:ea typeface="Calibri"/>
                <a:cs typeface="Times New Roman"/>
              </a:rPr>
              <a:t>skolotāja</a:t>
            </a:r>
            <a:r>
              <a:rPr lang="en-US" dirty="0" smtClean="0">
                <a:solidFill>
                  <a:srgbClr val="000000"/>
                </a:solidFill>
                <a:latin typeface="Calibri"/>
                <a:ea typeface="Calibri"/>
                <a:cs typeface="Times New Roman"/>
              </a:rPr>
              <a:t> </a:t>
            </a:r>
            <a:r>
              <a:rPr lang="en-US" dirty="0">
                <a:solidFill>
                  <a:srgbClr val="000000"/>
                </a:solidFill>
                <a:latin typeface="Calibri"/>
                <a:ea typeface="Calibri"/>
                <a:cs typeface="Times New Roman"/>
              </a:rPr>
              <a:t>un </a:t>
            </a:r>
            <a:r>
              <a:rPr lang="lv-LV" dirty="0" smtClean="0">
                <a:solidFill>
                  <a:srgbClr val="000000"/>
                </a:solidFill>
                <a:latin typeface="Calibri"/>
                <a:ea typeface="Calibri"/>
                <a:cs typeface="Times New Roman"/>
              </a:rPr>
              <a:t>bērna </a:t>
            </a:r>
            <a:r>
              <a:rPr lang="en-US" dirty="0" err="1" smtClean="0">
                <a:solidFill>
                  <a:srgbClr val="000000"/>
                </a:solidFill>
                <a:latin typeface="Calibri"/>
                <a:ea typeface="Calibri"/>
                <a:cs typeface="Times New Roman"/>
              </a:rPr>
              <a:t>didaktiskās</a:t>
            </a:r>
            <a:r>
              <a:rPr lang="en-US" dirty="0" smtClean="0">
                <a:solidFill>
                  <a:srgbClr val="000000"/>
                </a:solidFill>
                <a:latin typeface="Calibri"/>
                <a:ea typeface="Calibri"/>
                <a:cs typeface="Times New Roman"/>
              </a:rPr>
              <a:t> </a:t>
            </a:r>
            <a:r>
              <a:rPr lang="en-US" dirty="0" err="1">
                <a:solidFill>
                  <a:srgbClr val="000000"/>
                </a:solidFill>
                <a:latin typeface="Calibri"/>
                <a:ea typeface="Calibri"/>
                <a:cs typeface="Times New Roman"/>
              </a:rPr>
              <a:t>sadarbības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paņēmienu</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sistēma</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ar</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kuras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palīdzību</a:t>
            </a:r>
            <a:r>
              <a:rPr lang="en-US" dirty="0">
                <a:solidFill>
                  <a:srgbClr val="000000"/>
                </a:solidFill>
                <a:latin typeface="Calibri"/>
                <a:ea typeface="Calibri"/>
                <a:cs typeface="Times New Roman"/>
              </a:rPr>
              <a:t> </a:t>
            </a:r>
            <a:r>
              <a:rPr lang="lv-LV" dirty="0" smtClean="0">
                <a:solidFill>
                  <a:srgbClr val="000000"/>
                </a:solidFill>
                <a:latin typeface="Calibri"/>
                <a:ea typeface="Calibri"/>
                <a:cs typeface="Times New Roman"/>
              </a:rPr>
              <a:t>bērni</a:t>
            </a:r>
            <a:r>
              <a:rPr lang="en-US" dirty="0" smtClean="0">
                <a:solidFill>
                  <a:srgbClr val="000000"/>
                </a:solidFill>
                <a:latin typeface="Calibri"/>
                <a:ea typeface="Calibri"/>
                <a:cs typeface="Times New Roman"/>
              </a:rPr>
              <a:t> </a:t>
            </a:r>
            <a:r>
              <a:rPr lang="en-US" dirty="0" err="1">
                <a:solidFill>
                  <a:srgbClr val="000000"/>
                </a:solidFill>
                <a:latin typeface="Calibri"/>
                <a:ea typeface="Calibri"/>
                <a:cs typeface="Times New Roman"/>
              </a:rPr>
              <a:t>apgūst</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jaunas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zināšanas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prasmes</a:t>
            </a:r>
            <a:r>
              <a:rPr lang="en-US" dirty="0">
                <a:solidFill>
                  <a:srgbClr val="000000"/>
                </a:solidFill>
                <a:latin typeface="Calibri"/>
                <a:ea typeface="Calibri"/>
                <a:cs typeface="Times New Roman"/>
              </a:rPr>
              <a:t> un </a:t>
            </a:r>
            <a:r>
              <a:rPr lang="en-US" dirty="0" err="1">
                <a:solidFill>
                  <a:srgbClr val="000000"/>
                </a:solidFill>
                <a:latin typeface="Calibri"/>
                <a:ea typeface="Calibri"/>
                <a:cs typeface="Times New Roman"/>
              </a:rPr>
              <a:t>iemaņas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vienlaikus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attīstot</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arī</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savas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izziņas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spējas</a:t>
            </a:r>
            <a:r>
              <a:rPr lang="en-US" dirty="0">
                <a:solidFill>
                  <a:srgbClr val="000000"/>
                </a:solidFill>
                <a:latin typeface="Calibri"/>
                <a:ea typeface="Calibri"/>
                <a:cs typeface="Times New Roman"/>
              </a:rPr>
              <a:t> </a:t>
            </a:r>
            <a:endParaRPr lang="lv-LV" dirty="0">
              <a:solidFill>
                <a:srgbClr val="000000"/>
              </a:solidFill>
              <a:latin typeface="Calibri"/>
              <a:ea typeface="Calibri"/>
              <a:cs typeface="Times New Roman"/>
            </a:endParaRPr>
          </a:p>
          <a:p>
            <a:r>
              <a:rPr lang="en-US" dirty="0" err="1" smtClean="0">
                <a:solidFill>
                  <a:srgbClr val="000000"/>
                </a:solidFill>
                <a:latin typeface="Calibri"/>
                <a:ea typeface="Calibri"/>
                <a:cs typeface="Times New Roman"/>
              </a:rPr>
              <a:t>Tātad</a:t>
            </a:r>
            <a:r>
              <a:rPr lang="en-US" dirty="0" smtClean="0">
                <a:solidFill>
                  <a:srgbClr val="000000"/>
                </a:solidFill>
                <a:latin typeface="Calibri"/>
                <a:ea typeface="Calibri"/>
                <a:cs typeface="Times New Roman"/>
              </a:rPr>
              <a:t> </a:t>
            </a:r>
            <a:r>
              <a:rPr lang="en-US" dirty="0" err="1">
                <a:solidFill>
                  <a:srgbClr val="000000"/>
                </a:solidFill>
                <a:latin typeface="Calibri"/>
                <a:ea typeface="Calibri"/>
                <a:cs typeface="Times New Roman"/>
              </a:rPr>
              <a:t>pedagogs</a:t>
            </a:r>
            <a:r>
              <a:rPr lang="en-US" dirty="0">
                <a:solidFill>
                  <a:srgbClr val="000000"/>
                </a:solidFill>
                <a:latin typeface="Calibri"/>
                <a:ea typeface="Calibri"/>
                <a:cs typeface="Times New Roman"/>
              </a:rPr>
              <a:t> un </a:t>
            </a:r>
            <a:r>
              <a:rPr lang="lv-LV" dirty="0" smtClean="0">
                <a:solidFill>
                  <a:srgbClr val="000000"/>
                </a:solidFill>
                <a:latin typeface="Calibri"/>
                <a:ea typeface="Calibri"/>
                <a:cs typeface="Times New Roman"/>
              </a:rPr>
              <a:t>bērns</a:t>
            </a:r>
            <a:r>
              <a:rPr lang="en-US" dirty="0" smtClean="0">
                <a:solidFill>
                  <a:srgbClr val="000000"/>
                </a:solidFill>
                <a:latin typeface="Calibri"/>
                <a:ea typeface="Calibri"/>
                <a:cs typeface="Times New Roman"/>
              </a:rPr>
              <a:t> </a:t>
            </a:r>
            <a:r>
              <a:rPr lang="en-US" dirty="0" err="1">
                <a:solidFill>
                  <a:srgbClr val="000000"/>
                </a:solidFill>
                <a:latin typeface="Calibri"/>
                <a:ea typeface="Calibri"/>
                <a:cs typeface="Times New Roman"/>
              </a:rPr>
              <a:t>sadarbojas</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izmantojot</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noteiktu</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paņēmienu</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kopumu</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lai</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sasniegtu</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mācību</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mērķus</a:t>
            </a:r>
            <a:r>
              <a:rPr lang="en-US" dirty="0">
                <a:solidFill>
                  <a:srgbClr val="000000"/>
                </a:solidFill>
                <a:latin typeface="Calibri"/>
                <a:ea typeface="Calibri"/>
                <a:cs typeface="Times New Roman"/>
              </a:rPr>
              <a:t>. </a:t>
            </a:r>
            <a:endParaRPr lang="en-US" dirty="0"/>
          </a:p>
        </p:txBody>
      </p:sp>
    </p:spTree>
    <p:extLst>
      <p:ext uri="{BB962C8B-B14F-4D97-AF65-F5344CB8AC3E}">
        <p14:creationId xmlns:p14="http://schemas.microsoft.com/office/powerpoint/2010/main" val="105004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a:t>
            </a:r>
            <a:endParaRPr lang="en-US" dirty="0"/>
          </a:p>
        </p:txBody>
      </p:sp>
      <p:sp>
        <p:nvSpPr>
          <p:cNvPr id="3" name="Content Placeholder 2"/>
          <p:cNvSpPr>
            <a:spLocks noGrp="1"/>
          </p:cNvSpPr>
          <p:nvPr>
            <p:ph idx="1"/>
          </p:nvPr>
        </p:nvSpPr>
        <p:spPr/>
        <p:txBody>
          <a:bodyPr/>
          <a:lstStyle/>
          <a:p>
            <a:r>
              <a:rPr lang="lv-LV" dirty="0"/>
              <a:t>Vai tu zināji, ka pašlaik pasaulē eksistē simtiem dažādu izglītības metožu, kuras ir gan ļoti līdzīgas, gan atšķirīgas? Dažas no tām ir tradicionālas un ierastas, bet citas tiek uzskatītas par alternatīvās izglītības metodēm.</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4096544"/>
            <a:ext cx="1981200" cy="187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5310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smtClean="0"/>
              <a:t>Metodes</a:t>
            </a:r>
            <a:endParaRPr lang="en-US" dirty="0"/>
          </a:p>
        </p:txBody>
      </p:sp>
      <p:sp>
        <p:nvSpPr>
          <p:cNvPr id="3" name="Content Placeholder 2"/>
          <p:cNvSpPr>
            <a:spLocks noGrp="1"/>
          </p:cNvSpPr>
          <p:nvPr>
            <p:ph idx="1"/>
          </p:nvPr>
        </p:nvSpPr>
        <p:spPr/>
        <p:txBody>
          <a:bodyPr>
            <a:normAutofit/>
          </a:bodyPr>
          <a:lstStyle/>
          <a:p>
            <a:r>
              <a:rPr lang="lv-LV" sz="5400" dirty="0" smtClean="0"/>
              <a:t>CLIL</a:t>
            </a:r>
          </a:p>
          <a:p>
            <a:r>
              <a:rPr lang="lv-LV" sz="5400" dirty="0" smtClean="0"/>
              <a:t>PBL</a:t>
            </a:r>
          </a:p>
          <a:p>
            <a:r>
              <a:rPr lang="lv-LV" sz="5400" dirty="0" smtClean="0"/>
              <a:t>ROTAĻU METODE</a:t>
            </a:r>
            <a:endParaRPr lang="en-US" sz="54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1412776"/>
            <a:ext cx="1981200" cy="1871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7650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4664"/>
            <a:ext cx="8686800" cy="838200"/>
          </a:xfrm>
        </p:spPr>
        <p:txBody>
          <a:bodyPr>
            <a:normAutofit fontScale="90000"/>
          </a:bodyPr>
          <a:lstStyle/>
          <a:p>
            <a:pPr marL="342900" lvl="0" indent="-274320" algn="ctr">
              <a:spcBef>
                <a:spcPct val="20000"/>
              </a:spcBef>
            </a:pPr>
            <a:r>
              <a:rPr lang="lv-LV" sz="4400" b="1" dirty="0" smtClean="0">
                <a:solidFill>
                  <a:srgbClr val="3E3D2D"/>
                </a:solidFill>
                <a:latin typeface="Times New Roman" pitchFamily="18" charset="0"/>
                <a:ea typeface="+mn-ea"/>
                <a:cs typeface="Times New Roman" pitchFamily="18" charset="0"/>
              </a:rPr>
              <a:t/>
            </a:r>
            <a:br>
              <a:rPr lang="lv-LV" sz="4400" b="1" dirty="0" smtClean="0">
                <a:solidFill>
                  <a:srgbClr val="3E3D2D"/>
                </a:solidFill>
                <a:latin typeface="Times New Roman" pitchFamily="18" charset="0"/>
                <a:ea typeface="+mn-ea"/>
                <a:cs typeface="Times New Roman" pitchFamily="18" charset="0"/>
              </a:rPr>
            </a:br>
            <a:r>
              <a:rPr lang="lv-LV" sz="4400" b="1" dirty="0" smtClean="0">
                <a:solidFill>
                  <a:srgbClr val="3E3D2D"/>
                </a:solidFill>
                <a:latin typeface="Times New Roman" pitchFamily="18" charset="0"/>
                <a:ea typeface="+mn-ea"/>
                <a:cs typeface="Times New Roman" pitchFamily="18" charset="0"/>
              </a:rPr>
              <a:t>CLIL </a:t>
            </a:r>
            <a:br>
              <a:rPr lang="lv-LV" sz="4400" b="1" dirty="0" smtClean="0">
                <a:solidFill>
                  <a:srgbClr val="3E3D2D"/>
                </a:solidFill>
                <a:latin typeface="Times New Roman" pitchFamily="18" charset="0"/>
                <a:ea typeface="+mn-ea"/>
                <a:cs typeface="Times New Roman" pitchFamily="18" charset="0"/>
              </a:rPr>
            </a:br>
            <a:r>
              <a:rPr lang="lv-LV" sz="2700" i="1" dirty="0" smtClean="0">
                <a:solidFill>
                  <a:srgbClr val="3E3D2D"/>
                </a:solidFill>
                <a:latin typeface="Times New Roman" pitchFamily="18" charset="0"/>
                <a:cs typeface="Times New Roman" pitchFamily="18" charset="0"/>
              </a:rPr>
              <a:t>satura </a:t>
            </a:r>
            <a:r>
              <a:rPr lang="lv-LV" sz="2700" i="1" dirty="0">
                <a:solidFill>
                  <a:srgbClr val="3E3D2D"/>
                </a:solidFill>
                <a:latin typeface="Times New Roman" pitchFamily="18" charset="0"/>
                <a:cs typeface="Times New Roman" pitchFamily="18" charset="0"/>
              </a:rPr>
              <a:t>un valodas integrētā </a:t>
            </a:r>
            <a:r>
              <a:rPr lang="lv-LV" sz="2700" i="1" dirty="0" smtClean="0">
                <a:solidFill>
                  <a:srgbClr val="3E3D2D"/>
                </a:solidFill>
                <a:latin typeface="Times New Roman" pitchFamily="18" charset="0"/>
                <a:cs typeface="Times New Roman" pitchFamily="18" charset="0"/>
              </a:rPr>
              <a:t>apguve</a:t>
            </a:r>
            <a:r>
              <a:rPr lang="lv-LV" sz="2700" i="1" dirty="0" smtClean="0">
                <a:solidFill>
                  <a:srgbClr val="3E3D2D"/>
                </a:solidFill>
                <a:latin typeface="Times New Roman" pitchFamily="18" charset="0"/>
                <a:ea typeface="+mn-ea"/>
                <a:cs typeface="Times New Roman" pitchFamily="18" charset="0"/>
              </a:rPr>
              <a:t/>
            </a:r>
            <a:br>
              <a:rPr lang="lv-LV" sz="2700" i="1" dirty="0" smtClean="0">
                <a:solidFill>
                  <a:srgbClr val="3E3D2D"/>
                </a:solidFill>
                <a:latin typeface="Times New Roman" pitchFamily="18" charset="0"/>
                <a:ea typeface="+mn-ea"/>
                <a:cs typeface="Times New Roman" pitchFamily="18" charset="0"/>
              </a:rPr>
            </a:br>
            <a:r>
              <a:rPr lang="lv-LV" sz="1800" i="1" dirty="0" err="1" smtClean="0">
                <a:solidFill>
                  <a:srgbClr val="3E3D2D"/>
                </a:solidFill>
                <a:latin typeface="Times New Roman" pitchFamily="18" charset="0"/>
                <a:ea typeface="+mn-ea"/>
                <a:cs typeface="Times New Roman" pitchFamily="18" charset="0"/>
              </a:rPr>
              <a:t>Content</a:t>
            </a:r>
            <a:r>
              <a:rPr lang="lv-LV" sz="1800" i="1" dirty="0" smtClean="0">
                <a:solidFill>
                  <a:srgbClr val="3E3D2D"/>
                </a:solidFill>
                <a:latin typeface="Times New Roman" pitchFamily="18" charset="0"/>
                <a:ea typeface="+mn-ea"/>
                <a:cs typeface="Times New Roman" pitchFamily="18" charset="0"/>
              </a:rPr>
              <a:t> </a:t>
            </a:r>
            <a:r>
              <a:rPr lang="lv-LV" sz="1800" i="1" dirty="0" err="1">
                <a:solidFill>
                  <a:srgbClr val="3E3D2D"/>
                </a:solidFill>
                <a:latin typeface="Times New Roman" pitchFamily="18" charset="0"/>
                <a:ea typeface="+mn-ea"/>
                <a:cs typeface="Times New Roman" pitchFamily="18" charset="0"/>
              </a:rPr>
              <a:t>and</a:t>
            </a:r>
            <a:r>
              <a:rPr lang="lv-LV" sz="1800" i="1" dirty="0">
                <a:solidFill>
                  <a:srgbClr val="3E3D2D"/>
                </a:solidFill>
                <a:latin typeface="Times New Roman" pitchFamily="18" charset="0"/>
                <a:ea typeface="+mn-ea"/>
                <a:cs typeface="Times New Roman" pitchFamily="18" charset="0"/>
              </a:rPr>
              <a:t> </a:t>
            </a:r>
            <a:r>
              <a:rPr lang="lv-LV" sz="1800" i="1" dirty="0" err="1">
                <a:solidFill>
                  <a:srgbClr val="3E3D2D"/>
                </a:solidFill>
                <a:latin typeface="Times New Roman" pitchFamily="18" charset="0"/>
                <a:ea typeface="+mn-ea"/>
                <a:cs typeface="Times New Roman" pitchFamily="18" charset="0"/>
              </a:rPr>
              <a:t>Language</a:t>
            </a:r>
            <a:r>
              <a:rPr lang="lv-LV" sz="1800" i="1" dirty="0">
                <a:solidFill>
                  <a:srgbClr val="3E3D2D"/>
                </a:solidFill>
                <a:latin typeface="Times New Roman" pitchFamily="18" charset="0"/>
                <a:ea typeface="+mn-ea"/>
                <a:cs typeface="Times New Roman" pitchFamily="18" charset="0"/>
              </a:rPr>
              <a:t> </a:t>
            </a:r>
            <a:r>
              <a:rPr lang="lv-LV" sz="1800" i="1" dirty="0" err="1">
                <a:solidFill>
                  <a:srgbClr val="3E3D2D"/>
                </a:solidFill>
                <a:latin typeface="Times New Roman" pitchFamily="18" charset="0"/>
                <a:ea typeface="+mn-ea"/>
                <a:cs typeface="Times New Roman" pitchFamily="18" charset="0"/>
              </a:rPr>
              <a:t>Integrated</a:t>
            </a:r>
            <a:r>
              <a:rPr lang="lv-LV" sz="1800" i="1" dirty="0">
                <a:solidFill>
                  <a:srgbClr val="3E3D2D"/>
                </a:solidFill>
                <a:latin typeface="Times New Roman" pitchFamily="18" charset="0"/>
                <a:ea typeface="+mn-ea"/>
                <a:cs typeface="Times New Roman" pitchFamily="18" charset="0"/>
              </a:rPr>
              <a:t> </a:t>
            </a:r>
            <a:r>
              <a:rPr lang="lv-LV" sz="1800" i="1" dirty="0" err="1">
                <a:solidFill>
                  <a:srgbClr val="3E3D2D"/>
                </a:solidFill>
                <a:latin typeface="Times New Roman" pitchFamily="18" charset="0"/>
                <a:ea typeface="+mn-ea"/>
                <a:cs typeface="Times New Roman" pitchFamily="18" charset="0"/>
              </a:rPr>
              <a:t>Learning</a:t>
            </a:r>
            <a:r>
              <a:rPr lang="lv-LV" sz="2700" dirty="0">
                <a:solidFill>
                  <a:srgbClr val="3E3D2D"/>
                </a:solidFill>
                <a:latin typeface="Times New Roman" pitchFamily="18" charset="0"/>
                <a:ea typeface="+mn-ea"/>
                <a:cs typeface="Times New Roman" pitchFamily="18" charset="0"/>
              </a:rPr>
              <a:t/>
            </a:r>
            <a:br>
              <a:rPr lang="lv-LV" sz="2700" dirty="0">
                <a:solidFill>
                  <a:srgbClr val="3E3D2D"/>
                </a:solidFill>
                <a:latin typeface="Times New Roman" pitchFamily="18" charset="0"/>
                <a:ea typeface="+mn-ea"/>
                <a:cs typeface="Times New Roman" pitchFamily="18" charset="0"/>
              </a:rPr>
            </a:br>
            <a:r>
              <a:rPr lang="lv-LV" sz="1100" dirty="0">
                <a:solidFill>
                  <a:srgbClr val="3E3D2D"/>
                </a:solidFill>
                <a:ea typeface="+mn-ea"/>
                <a:cs typeface="+mn-cs"/>
              </a:rPr>
              <a:t/>
            </a:r>
            <a:br>
              <a:rPr lang="lv-LV" sz="1100" dirty="0">
                <a:solidFill>
                  <a:srgbClr val="3E3D2D"/>
                </a:solidFill>
                <a:ea typeface="+mn-ea"/>
                <a:cs typeface="+mn-cs"/>
              </a:rPr>
            </a:br>
            <a:endParaRPr lang="en-US" dirty="0"/>
          </a:p>
        </p:txBody>
      </p:sp>
      <p:sp>
        <p:nvSpPr>
          <p:cNvPr id="3" name="Content Placeholder 2"/>
          <p:cNvSpPr>
            <a:spLocks noGrp="1"/>
          </p:cNvSpPr>
          <p:nvPr>
            <p:ph idx="1"/>
          </p:nvPr>
        </p:nvSpPr>
        <p:spPr>
          <a:xfrm>
            <a:off x="304800" y="1554162"/>
            <a:ext cx="8686800" cy="5043190"/>
          </a:xfrm>
        </p:spPr>
        <p:txBody>
          <a:bodyPr>
            <a:noAutofit/>
          </a:bodyPr>
          <a:lstStyle/>
          <a:p>
            <a:pPr marL="0" indent="0">
              <a:buNone/>
            </a:pPr>
            <a:r>
              <a:rPr lang="lv-LV" sz="2200" dirty="0" smtClean="0">
                <a:solidFill>
                  <a:schemeClr val="tx1"/>
                </a:solidFill>
                <a:latin typeface="Times New Roman" pitchFamily="18" charset="0"/>
                <a:cs typeface="Times New Roman" pitchFamily="18" charset="0"/>
              </a:rPr>
              <a:t>Tā </a:t>
            </a:r>
            <a:r>
              <a:rPr lang="lv-LV" sz="2200" dirty="0">
                <a:solidFill>
                  <a:schemeClr val="tx1"/>
                </a:solidFill>
                <a:latin typeface="Times New Roman" pitchFamily="18" charset="0"/>
                <a:cs typeface="Times New Roman" pitchFamily="18" charset="0"/>
              </a:rPr>
              <a:t>ir pedagoģiska pieeja, kur pirmo valodu un otro valodu izmanto specializēto priekšmetu, piemēram, matemātikas, vizuālās mākslas, mājturības, sporta, mūzikas, dabaszinību u.c. satura nodošanai un apguvei, valodu izmantojot ar mērķi veicināt specializēto priekšmetu apguvi, gan arī pašas valodas apguves mērķu sasniegšanai.</a:t>
            </a:r>
          </a:p>
          <a:p>
            <a:pPr marL="0" indent="0">
              <a:buNone/>
            </a:pPr>
            <a:endParaRPr lang="lv-LV" sz="2200" dirty="0">
              <a:solidFill>
                <a:schemeClr val="tx1"/>
              </a:solidFill>
              <a:latin typeface="Times New Roman" pitchFamily="18" charset="0"/>
              <a:cs typeface="Times New Roman" pitchFamily="18" charset="0"/>
            </a:endParaRPr>
          </a:p>
          <a:p>
            <a:pPr marL="0" indent="0">
              <a:buNone/>
            </a:pPr>
            <a:r>
              <a:rPr lang="lv-LV" sz="2200" dirty="0">
                <a:solidFill>
                  <a:schemeClr val="tx1"/>
                </a:solidFill>
                <a:latin typeface="Times New Roman" pitchFamily="18" charset="0"/>
                <a:cs typeface="Times New Roman" pitchFamily="18" charset="0"/>
              </a:rPr>
              <a:t>CLIL </a:t>
            </a:r>
            <a:r>
              <a:rPr lang="lv-LV" sz="2200" dirty="0" err="1">
                <a:solidFill>
                  <a:schemeClr val="tx1"/>
                </a:solidFill>
                <a:latin typeface="Times New Roman" pitchFamily="18" charset="0"/>
                <a:cs typeface="Times New Roman" pitchFamily="18" charset="0"/>
              </a:rPr>
              <a:t>pirmsskolā</a:t>
            </a:r>
            <a:r>
              <a:rPr lang="lv-LV" sz="2200" dirty="0">
                <a:solidFill>
                  <a:schemeClr val="tx1"/>
                </a:solidFill>
                <a:latin typeface="Times New Roman" pitchFamily="18" charset="0"/>
                <a:cs typeface="Times New Roman" pitchFamily="18" charset="0"/>
              </a:rPr>
              <a:t> piedāvā nevis visa mācību satura apguvi svešvalodā, bet svešvalodā tiek apgūti konkrēti priekšmeti vai to </a:t>
            </a:r>
            <a:r>
              <a:rPr lang="lv-LV" sz="2200" dirty="0" smtClean="0">
                <a:solidFill>
                  <a:schemeClr val="tx1"/>
                </a:solidFill>
                <a:latin typeface="Times New Roman" pitchFamily="18" charset="0"/>
                <a:cs typeface="Times New Roman" pitchFamily="18" charset="0"/>
              </a:rPr>
              <a:t>daļas.</a:t>
            </a:r>
            <a:endParaRPr lang="lv-LV" sz="2200" dirty="0">
              <a:solidFill>
                <a:schemeClr val="tx1"/>
              </a:solidFill>
              <a:latin typeface="Times New Roman" pitchFamily="18" charset="0"/>
              <a:cs typeface="Times New Roman" pitchFamily="18" charset="0"/>
            </a:endParaRPr>
          </a:p>
          <a:p>
            <a:endParaRPr lang="lv-LV" sz="2200" dirty="0">
              <a:solidFill>
                <a:schemeClr val="tx1"/>
              </a:solidFill>
              <a:latin typeface="Times New Roman" pitchFamily="18" charset="0"/>
              <a:cs typeface="Times New Roman" pitchFamily="18" charset="0"/>
            </a:endParaRPr>
          </a:p>
          <a:p>
            <a:pPr marL="0" indent="0">
              <a:buNone/>
            </a:pPr>
            <a:r>
              <a:rPr lang="lv-LV" sz="2200" dirty="0">
                <a:solidFill>
                  <a:schemeClr val="tx1"/>
                </a:solidFill>
                <a:latin typeface="Times New Roman" pitchFamily="18" charset="0"/>
                <a:cs typeface="Times New Roman" pitchFamily="18" charset="0"/>
              </a:rPr>
              <a:t>CLIL metode turpretī paredz normālu – daļēji padziļinātu – svešvalodas apmācību, un, no otras puses, pati CLIL nodarbība ir arī valodas stunda, jo īpaši, ja tas nepieciešams konkrētā priekšmeta apguvei. Tātad tas nozīmē, ka CLIL nodarbība patiešām ir integrēta valodas un priekšmeta apguve. </a:t>
            </a:r>
          </a:p>
          <a:p>
            <a:endParaRPr lang="lv-LV" sz="2200" dirty="0"/>
          </a:p>
          <a:p>
            <a:pPr marL="0" indent="0">
              <a:buNone/>
            </a:pPr>
            <a:r>
              <a:rPr lang="lv-LV" sz="2200" dirty="0" smtClean="0"/>
              <a:t> </a:t>
            </a:r>
            <a:endParaRPr lang="lv-LV" sz="2200" dirty="0"/>
          </a:p>
          <a:p>
            <a:endParaRPr lang="en-US" sz="2200" dirty="0"/>
          </a:p>
        </p:txBody>
      </p:sp>
    </p:spTree>
    <p:extLst>
      <p:ext uri="{BB962C8B-B14F-4D97-AF65-F5344CB8AC3E}">
        <p14:creationId xmlns:p14="http://schemas.microsoft.com/office/powerpoint/2010/main" val="2304535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lvl="0" indent="-274320" algn="ctr">
              <a:lnSpc>
                <a:spcPct val="115000"/>
              </a:lnSpc>
              <a:spcBef>
                <a:spcPct val="20000"/>
              </a:spcBef>
              <a:spcAft>
                <a:spcPts val="1260"/>
              </a:spcAft>
            </a:pPr>
            <a:r>
              <a:rPr lang="lv-LV" sz="1100" b="1" kern="1800" dirty="0" smtClean="0">
                <a:solidFill>
                  <a:srgbClr val="3E3D2D"/>
                </a:solidFill>
                <a:latin typeface="Arial"/>
                <a:ea typeface="Times New Roman"/>
                <a:cs typeface="Times New Roman"/>
              </a:rPr>
              <a:t/>
            </a:r>
            <a:br>
              <a:rPr lang="lv-LV" sz="1100" b="1" kern="1800" dirty="0" smtClean="0">
                <a:solidFill>
                  <a:srgbClr val="3E3D2D"/>
                </a:solidFill>
                <a:latin typeface="Arial"/>
                <a:ea typeface="Times New Roman"/>
                <a:cs typeface="Times New Roman"/>
              </a:rPr>
            </a:br>
            <a:r>
              <a:rPr lang="en-US" sz="1100" b="1" kern="1800" dirty="0">
                <a:solidFill>
                  <a:srgbClr val="3E3D2D"/>
                </a:solidFill>
                <a:latin typeface="Arial"/>
                <a:ea typeface="Times New Roman"/>
                <a:cs typeface="Times New Roman"/>
              </a:rPr>
              <a:t> </a:t>
            </a:r>
            <a:r>
              <a:rPr lang="lv-LV" sz="1100" b="1" kern="1800" dirty="0" smtClean="0">
                <a:solidFill>
                  <a:srgbClr val="3E3D2D"/>
                </a:solidFill>
                <a:latin typeface="Arial"/>
                <a:ea typeface="Times New Roman"/>
                <a:cs typeface="Times New Roman"/>
              </a:rPr>
              <a:t/>
            </a:r>
            <a:br>
              <a:rPr lang="lv-LV" sz="1100" b="1" kern="1800" dirty="0" smtClean="0">
                <a:solidFill>
                  <a:srgbClr val="3E3D2D"/>
                </a:solidFill>
                <a:latin typeface="Arial"/>
                <a:ea typeface="Times New Roman"/>
                <a:cs typeface="Times New Roman"/>
              </a:rPr>
            </a:br>
            <a:r>
              <a:rPr lang="lv-LV" sz="1100" b="1" kern="1800" dirty="0">
                <a:solidFill>
                  <a:srgbClr val="3E3D2D"/>
                </a:solidFill>
                <a:latin typeface="Arial"/>
                <a:ea typeface="Times New Roman"/>
                <a:cs typeface="Times New Roman"/>
              </a:rPr>
              <a:t/>
            </a:r>
            <a:br>
              <a:rPr lang="lv-LV" sz="1100" b="1" kern="1800" dirty="0">
                <a:solidFill>
                  <a:srgbClr val="3E3D2D"/>
                </a:solidFill>
                <a:latin typeface="Arial"/>
                <a:ea typeface="Times New Roman"/>
                <a:cs typeface="Times New Roman"/>
              </a:rPr>
            </a:br>
            <a:r>
              <a:rPr lang="lv-LV" sz="1100" b="1" kern="1800" dirty="0" smtClean="0">
                <a:solidFill>
                  <a:srgbClr val="3E3D2D"/>
                </a:solidFill>
                <a:latin typeface="Arial"/>
                <a:ea typeface="Times New Roman"/>
                <a:cs typeface="Times New Roman"/>
              </a:rPr>
              <a:t/>
            </a:r>
            <a:br>
              <a:rPr lang="lv-LV" sz="1100" b="1" kern="1800" dirty="0" smtClean="0">
                <a:solidFill>
                  <a:srgbClr val="3E3D2D"/>
                </a:solidFill>
                <a:latin typeface="Arial"/>
                <a:ea typeface="Times New Roman"/>
                <a:cs typeface="Times New Roman"/>
              </a:rPr>
            </a:br>
            <a:r>
              <a:rPr lang="lv-LV" sz="1100" b="1" kern="1800" dirty="0">
                <a:solidFill>
                  <a:srgbClr val="3E3D2D"/>
                </a:solidFill>
                <a:latin typeface="Arial"/>
                <a:ea typeface="Times New Roman"/>
                <a:cs typeface="Times New Roman"/>
              </a:rPr>
              <a:t/>
            </a:r>
            <a:br>
              <a:rPr lang="lv-LV" sz="1100" b="1" kern="1800" dirty="0">
                <a:solidFill>
                  <a:srgbClr val="3E3D2D"/>
                </a:solidFill>
                <a:latin typeface="Arial"/>
                <a:ea typeface="Times New Roman"/>
                <a:cs typeface="Times New Roman"/>
              </a:rPr>
            </a:br>
            <a:r>
              <a:rPr lang="lv-LV" sz="1100" b="1" kern="1800" dirty="0" smtClean="0">
                <a:solidFill>
                  <a:srgbClr val="3E3D2D"/>
                </a:solidFill>
                <a:latin typeface="Arial"/>
                <a:ea typeface="Times New Roman"/>
                <a:cs typeface="Times New Roman"/>
              </a:rPr>
              <a:t/>
            </a:r>
            <a:br>
              <a:rPr lang="lv-LV" sz="1100" b="1" kern="1800" dirty="0" smtClean="0">
                <a:solidFill>
                  <a:srgbClr val="3E3D2D"/>
                </a:solidFill>
                <a:latin typeface="Arial"/>
                <a:ea typeface="Times New Roman"/>
                <a:cs typeface="Times New Roman"/>
              </a:rPr>
            </a:br>
            <a:r>
              <a:rPr lang="en-US" kern="1800" dirty="0">
                <a:solidFill>
                  <a:srgbClr val="3E3D2D"/>
                </a:solidFill>
                <a:latin typeface="Times New Roman" pitchFamily="18" charset="0"/>
                <a:ea typeface="Times New Roman"/>
                <a:cs typeface="Times New Roman" pitchFamily="18" charset="0"/>
              </a:rPr>
              <a:t>PBL</a:t>
            </a:r>
            <a:r>
              <a:rPr lang="lv-LV" kern="1800" dirty="0">
                <a:solidFill>
                  <a:srgbClr val="3E3D2D"/>
                </a:solidFill>
                <a:latin typeface="Times New Roman" pitchFamily="18" charset="0"/>
                <a:ea typeface="Times New Roman"/>
                <a:cs typeface="Times New Roman" pitchFamily="18" charset="0"/>
              </a:rPr>
              <a:t/>
            </a:r>
            <a:br>
              <a:rPr lang="lv-LV" kern="1800" dirty="0">
                <a:solidFill>
                  <a:srgbClr val="3E3D2D"/>
                </a:solidFill>
                <a:latin typeface="Times New Roman" pitchFamily="18" charset="0"/>
                <a:ea typeface="Times New Roman"/>
                <a:cs typeface="Times New Roman" pitchFamily="18" charset="0"/>
              </a:rPr>
            </a:br>
            <a:r>
              <a:rPr lang="lv-LV" i="1" kern="1800" dirty="0">
                <a:solidFill>
                  <a:srgbClr val="3E3D2D"/>
                </a:solidFill>
                <a:latin typeface="Times New Roman" pitchFamily="18" charset="0"/>
                <a:ea typeface="Times New Roman"/>
                <a:cs typeface="Times New Roman" pitchFamily="18" charset="0"/>
              </a:rPr>
              <a:t>u</a:t>
            </a:r>
            <a:r>
              <a:rPr lang="en-US" i="1" kern="1800" dirty="0">
                <a:solidFill>
                  <a:srgbClr val="3E3D2D"/>
                </a:solidFill>
                <a:latin typeface="Times New Roman" pitchFamily="18" charset="0"/>
                <a:ea typeface="Times New Roman"/>
                <a:cs typeface="Times New Roman" pitchFamily="18" charset="0"/>
              </a:rPr>
              <a:t>z </a:t>
            </a:r>
            <a:r>
              <a:rPr lang="en-US" i="1" kern="1800" dirty="0" err="1">
                <a:solidFill>
                  <a:srgbClr val="3E3D2D"/>
                </a:solidFill>
                <a:latin typeface="Times New Roman" pitchFamily="18" charset="0"/>
                <a:ea typeface="Times New Roman"/>
                <a:cs typeface="Times New Roman" pitchFamily="18" charset="0"/>
              </a:rPr>
              <a:t>problēmām</a:t>
            </a:r>
            <a:r>
              <a:rPr lang="en-US" i="1" kern="1800" dirty="0">
                <a:solidFill>
                  <a:srgbClr val="3E3D2D"/>
                </a:solidFill>
                <a:latin typeface="Times New Roman" pitchFamily="18" charset="0"/>
                <a:ea typeface="Times New Roman"/>
                <a:cs typeface="Times New Roman" pitchFamily="18" charset="0"/>
              </a:rPr>
              <a:t> </a:t>
            </a:r>
            <a:r>
              <a:rPr lang="en-US" i="1" kern="1800" dirty="0" err="1">
                <a:solidFill>
                  <a:srgbClr val="3E3D2D"/>
                </a:solidFill>
                <a:latin typeface="Times New Roman" pitchFamily="18" charset="0"/>
                <a:ea typeface="Times New Roman"/>
                <a:cs typeface="Times New Roman" pitchFamily="18" charset="0"/>
              </a:rPr>
              <a:t>balstīta</a:t>
            </a:r>
            <a:r>
              <a:rPr lang="en-US" i="1" kern="1800" dirty="0">
                <a:solidFill>
                  <a:srgbClr val="3E3D2D"/>
                </a:solidFill>
                <a:latin typeface="Times New Roman" pitchFamily="18" charset="0"/>
                <a:ea typeface="Times New Roman"/>
                <a:cs typeface="Times New Roman" pitchFamily="18" charset="0"/>
              </a:rPr>
              <a:t> </a:t>
            </a:r>
            <a:r>
              <a:rPr lang="en-US" i="1" kern="1800" dirty="0" err="1">
                <a:solidFill>
                  <a:srgbClr val="3E3D2D"/>
                </a:solidFill>
                <a:latin typeface="Times New Roman" pitchFamily="18" charset="0"/>
                <a:ea typeface="Times New Roman"/>
                <a:cs typeface="Times New Roman" pitchFamily="18" charset="0"/>
              </a:rPr>
              <a:t>mācīšanās</a:t>
            </a:r>
            <a:r>
              <a:rPr lang="en-US" i="1" kern="1800" dirty="0">
                <a:solidFill>
                  <a:srgbClr val="3E3D2D"/>
                </a:solidFill>
                <a:latin typeface="Times New Roman" pitchFamily="18" charset="0"/>
                <a:ea typeface="Times New Roman"/>
                <a:cs typeface="Times New Roman" pitchFamily="18" charset="0"/>
              </a:rPr>
              <a:t> </a:t>
            </a:r>
            <a:r>
              <a:rPr lang="en-US" sz="600" i="1" dirty="0">
                <a:solidFill>
                  <a:srgbClr val="3E3D2D"/>
                </a:solidFill>
                <a:latin typeface="Calibri"/>
                <a:ea typeface="Calibri"/>
                <a:cs typeface="Times New Roman"/>
              </a:rPr>
              <a:t/>
            </a:r>
            <a:br>
              <a:rPr lang="en-US" sz="600" i="1" dirty="0">
                <a:solidFill>
                  <a:srgbClr val="3E3D2D"/>
                </a:solidFill>
                <a:latin typeface="Calibri"/>
                <a:ea typeface="Calibri"/>
                <a:cs typeface="Times New Roman"/>
              </a:rPr>
            </a:br>
            <a:r>
              <a:rPr lang="en-US" sz="600" i="1" dirty="0">
                <a:solidFill>
                  <a:srgbClr val="3E3D2D"/>
                </a:solidFill>
                <a:latin typeface="Calibri"/>
                <a:ea typeface="Calibri"/>
                <a:cs typeface="Times New Roman"/>
              </a:rPr>
              <a:t/>
            </a:r>
            <a:br>
              <a:rPr lang="en-US" sz="600" i="1" dirty="0">
                <a:solidFill>
                  <a:srgbClr val="3E3D2D"/>
                </a:solidFill>
                <a:latin typeface="Calibri"/>
                <a:ea typeface="Calibri"/>
                <a:cs typeface="Times New Roman"/>
              </a:rPr>
            </a:br>
            <a:r>
              <a:rPr lang="en-US" sz="2200" i="1" dirty="0">
                <a:solidFill>
                  <a:srgbClr val="1A1A1A"/>
                </a:solidFill>
                <a:latin typeface="Times New Roman" pitchFamily="18" charset="0"/>
                <a:ea typeface="Times New Roman"/>
                <a:cs typeface="Times New Roman" pitchFamily="18" charset="0"/>
              </a:rPr>
              <a:t>problem-based learning</a:t>
            </a:r>
            <a:r>
              <a:rPr lang="lv-LV" sz="1100" b="1" kern="1800" dirty="0">
                <a:solidFill>
                  <a:srgbClr val="3E3D2D"/>
                </a:solidFill>
                <a:latin typeface="Arial"/>
                <a:ea typeface="Times New Roman"/>
                <a:cs typeface="Times New Roman"/>
              </a:rPr>
              <a:t/>
            </a:r>
            <a:br>
              <a:rPr lang="lv-LV" sz="1100" b="1" kern="1800" dirty="0">
                <a:solidFill>
                  <a:srgbClr val="3E3D2D"/>
                </a:solidFill>
                <a:latin typeface="Arial"/>
                <a:ea typeface="Times New Roman"/>
                <a:cs typeface="Times New Roman"/>
              </a:rPr>
            </a:br>
            <a:r>
              <a:rPr lang="lv-LV" sz="1100" b="1" kern="1800" dirty="0" smtClean="0">
                <a:solidFill>
                  <a:srgbClr val="3E3D2D"/>
                </a:solidFill>
                <a:latin typeface="Arial"/>
                <a:ea typeface="Times New Roman"/>
                <a:cs typeface="Times New Roman"/>
              </a:rPr>
              <a:t/>
            </a:r>
            <a:br>
              <a:rPr lang="lv-LV" sz="1100" b="1" kern="1800" dirty="0" smtClean="0">
                <a:solidFill>
                  <a:srgbClr val="3E3D2D"/>
                </a:solidFill>
                <a:latin typeface="Arial"/>
                <a:ea typeface="Times New Roman"/>
                <a:cs typeface="Times New Roman"/>
              </a:rPr>
            </a:br>
            <a:r>
              <a:rPr lang="lv-LV" sz="1100" b="1" kern="1800" dirty="0">
                <a:solidFill>
                  <a:srgbClr val="3E3D2D"/>
                </a:solidFill>
                <a:latin typeface="Arial"/>
                <a:ea typeface="Times New Roman"/>
                <a:cs typeface="Times New Roman"/>
              </a:rPr>
              <a:t/>
            </a:r>
            <a:br>
              <a:rPr lang="lv-LV" sz="1100" b="1" kern="1800" dirty="0">
                <a:solidFill>
                  <a:srgbClr val="3E3D2D"/>
                </a:solidFill>
                <a:latin typeface="Arial"/>
                <a:ea typeface="Times New Roman"/>
                <a:cs typeface="Times New Roman"/>
              </a:rPr>
            </a:br>
            <a:r>
              <a:rPr lang="lv-LV" sz="1100" b="1" kern="1800" dirty="0" smtClean="0">
                <a:solidFill>
                  <a:srgbClr val="3E3D2D"/>
                </a:solidFill>
                <a:latin typeface="Arial"/>
                <a:ea typeface="Times New Roman"/>
                <a:cs typeface="Times New Roman"/>
              </a:rPr>
              <a:t/>
            </a:r>
            <a:br>
              <a:rPr lang="lv-LV" sz="1100" b="1" kern="1800" dirty="0" smtClean="0">
                <a:solidFill>
                  <a:srgbClr val="3E3D2D"/>
                </a:solidFill>
                <a:latin typeface="Arial"/>
                <a:ea typeface="Times New Roman"/>
                <a:cs typeface="Times New Roman"/>
              </a:rPr>
            </a:br>
            <a:endParaRPr lang="en-US" i="1" dirty="0"/>
          </a:p>
        </p:txBody>
      </p:sp>
      <p:sp>
        <p:nvSpPr>
          <p:cNvPr id="3" name="Content Placeholder 2"/>
          <p:cNvSpPr>
            <a:spLocks noGrp="1"/>
          </p:cNvSpPr>
          <p:nvPr>
            <p:ph idx="1"/>
          </p:nvPr>
        </p:nvSpPr>
        <p:spPr>
          <a:xfrm>
            <a:off x="304800" y="1554162"/>
            <a:ext cx="8686800" cy="5043190"/>
          </a:xfrm>
        </p:spPr>
        <p:txBody>
          <a:bodyPr>
            <a:noAutofit/>
          </a:bodyPr>
          <a:lstStyle/>
          <a:p>
            <a:pPr marL="68580" indent="0">
              <a:lnSpc>
                <a:spcPct val="115000"/>
              </a:lnSpc>
              <a:spcAft>
                <a:spcPts val="1260"/>
              </a:spcAft>
              <a:buNone/>
            </a:pPr>
            <a:endParaRPr lang="lv-LV" sz="2500" dirty="0">
              <a:latin typeface="Calibri"/>
              <a:ea typeface="Times New Roman"/>
              <a:cs typeface="Times New Roman"/>
            </a:endParaRPr>
          </a:p>
          <a:p>
            <a:pPr marL="68263" indent="-9525">
              <a:lnSpc>
                <a:spcPct val="115000"/>
              </a:lnSpc>
              <a:spcAft>
                <a:spcPts val="1260"/>
              </a:spcAft>
              <a:buNone/>
            </a:pPr>
            <a:r>
              <a:rPr lang="en-US" sz="2600" dirty="0" err="1" smtClean="0">
                <a:solidFill>
                  <a:srgbClr val="1A1A1A"/>
                </a:solidFill>
                <a:latin typeface="Times New Roman" pitchFamily="18" charset="0"/>
                <a:ea typeface="Times New Roman"/>
                <a:cs typeface="Times New Roman" pitchFamily="18" charset="0"/>
              </a:rPr>
              <a:t>Uz</a:t>
            </a:r>
            <a:r>
              <a:rPr lang="en-US" sz="2600" dirty="0" smtClean="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problēmām</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balstīta</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mācīšanās</a:t>
            </a:r>
            <a:r>
              <a:rPr lang="en-US" sz="2600" dirty="0">
                <a:solidFill>
                  <a:srgbClr val="1A1A1A"/>
                </a:solidFill>
                <a:latin typeface="Times New Roman" pitchFamily="18" charset="0"/>
                <a:ea typeface="Times New Roman"/>
                <a:cs typeface="Times New Roman" pitchFamily="18" charset="0"/>
              </a:rPr>
              <a:t> (PBL) </a:t>
            </a:r>
            <a:r>
              <a:rPr lang="en-US" sz="2600" dirty="0" err="1">
                <a:solidFill>
                  <a:srgbClr val="1A1A1A"/>
                </a:solidFill>
                <a:latin typeface="Times New Roman" pitchFamily="18" charset="0"/>
                <a:ea typeface="Times New Roman"/>
                <a:cs typeface="Times New Roman" pitchFamily="18" charset="0"/>
              </a:rPr>
              <a:t>pirmo</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reizi</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H.Barrows</a:t>
            </a:r>
            <a:r>
              <a:rPr lang="en-US" sz="2600" dirty="0">
                <a:solidFill>
                  <a:srgbClr val="1A1A1A"/>
                </a:solidFill>
                <a:latin typeface="Times New Roman" pitchFamily="18" charset="0"/>
                <a:ea typeface="Times New Roman"/>
                <a:cs typeface="Times New Roman" pitchFamily="18" charset="0"/>
              </a:rPr>
              <a:t> un </a:t>
            </a:r>
            <a:r>
              <a:rPr lang="en-US" sz="2600" dirty="0" err="1">
                <a:solidFill>
                  <a:srgbClr val="1A1A1A"/>
                </a:solidFill>
                <a:latin typeface="Times New Roman" pitchFamily="18" charset="0"/>
                <a:ea typeface="Times New Roman"/>
                <a:cs typeface="Times New Roman" pitchFamily="18" charset="0"/>
              </a:rPr>
              <a:t>viņa</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kolēģu</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vadībā</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tika</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īstenota</a:t>
            </a:r>
            <a:r>
              <a:rPr lang="en-US" sz="2600" dirty="0">
                <a:solidFill>
                  <a:srgbClr val="1A1A1A"/>
                </a:solidFill>
                <a:latin typeface="Times New Roman" pitchFamily="18" charset="0"/>
                <a:ea typeface="Times New Roman"/>
                <a:cs typeface="Times New Roman" pitchFamily="18" charset="0"/>
              </a:rPr>
              <a:t> McMaster </a:t>
            </a:r>
            <a:r>
              <a:rPr lang="en-US" sz="2600" dirty="0" err="1">
                <a:solidFill>
                  <a:srgbClr val="1A1A1A"/>
                </a:solidFill>
                <a:latin typeface="Times New Roman" pitchFamily="18" charset="0"/>
                <a:ea typeface="Times New Roman"/>
                <a:cs typeface="Times New Roman" pitchFamily="18" charset="0"/>
              </a:rPr>
              <a:t>Universitātes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medicīnas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programmā</a:t>
            </a:r>
            <a:r>
              <a:rPr lang="en-US" sz="2600" dirty="0">
                <a:solidFill>
                  <a:srgbClr val="1A1A1A"/>
                </a:solidFill>
                <a:latin typeface="Times New Roman" pitchFamily="18" charset="0"/>
                <a:ea typeface="Times New Roman"/>
                <a:cs typeface="Times New Roman" pitchFamily="18" charset="0"/>
              </a:rPr>
              <a:t> 1960.gadu </a:t>
            </a:r>
            <a:r>
              <a:rPr lang="en-US" sz="2600" dirty="0" err="1">
                <a:solidFill>
                  <a:srgbClr val="1A1A1A"/>
                </a:solidFill>
                <a:latin typeface="Times New Roman" pitchFamily="18" charset="0"/>
                <a:ea typeface="Times New Roman"/>
                <a:cs typeface="Times New Roman" pitchFamily="18" charset="0"/>
              </a:rPr>
              <a:t>noslēgumā</a:t>
            </a:r>
            <a:r>
              <a:rPr lang="en-US" sz="2600" dirty="0">
                <a:solidFill>
                  <a:srgbClr val="1A1A1A"/>
                </a:solidFill>
                <a:latin typeface="Times New Roman" pitchFamily="18" charset="0"/>
                <a:ea typeface="Times New Roman"/>
                <a:cs typeface="Times New Roman" pitchFamily="18" charset="0"/>
              </a:rPr>
              <a:t>. </a:t>
            </a:r>
            <a:r>
              <a:rPr lang="lv-LV" sz="2600" dirty="0" smtClean="0">
                <a:solidFill>
                  <a:srgbClr val="1A1A1A"/>
                </a:solidFill>
                <a:latin typeface="Times New Roman" pitchFamily="18" charset="0"/>
                <a:ea typeface="Times New Roman"/>
                <a:cs typeface="Times New Roman" pitchFamily="18" charset="0"/>
              </a:rPr>
              <a:t>               </a:t>
            </a:r>
            <a:r>
              <a:rPr lang="en-US" sz="2600" dirty="0" smtClean="0">
                <a:solidFill>
                  <a:srgbClr val="1A1A1A"/>
                </a:solidFill>
                <a:latin typeface="Times New Roman" pitchFamily="18" charset="0"/>
                <a:ea typeface="Times New Roman"/>
                <a:cs typeface="Times New Roman" pitchFamily="18" charset="0"/>
              </a:rPr>
              <a:t>Par </a:t>
            </a:r>
            <a:r>
              <a:rPr lang="en-US" sz="2600" dirty="0" err="1">
                <a:solidFill>
                  <a:srgbClr val="1A1A1A"/>
                </a:solidFill>
                <a:latin typeface="Times New Roman" pitchFamily="18" charset="0"/>
                <a:ea typeface="Times New Roman"/>
                <a:cs typeface="Times New Roman" pitchFamily="18" charset="0"/>
              </a:rPr>
              <a:t>šādas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rīcības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pamatojumu</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tika</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minēts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fakts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ka</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pirmajos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trīs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gados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medicīnas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studenti</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iegūst</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vispārējās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zināšanas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kurām</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nav</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nekādas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saistības</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ar</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praktisko</a:t>
            </a:r>
            <a:r>
              <a:rPr lang="en-US" sz="2600" dirty="0">
                <a:solidFill>
                  <a:srgbClr val="1A1A1A"/>
                </a:solidFill>
                <a:latin typeface="Times New Roman" pitchFamily="18" charset="0"/>
                <a:ea typeface="Times New Roman"/>
                <a:cs typeface="Times New Roman" pitchFamily="18" charset="0"/>
              </a:rPr>
              <a:t> </a:t>
            </a:r>
            <a:r>
              <a:rPr lang="en-US" sz="2600" dirty="0" err="1">
                <a:solidFill>
                  <a:srgbClr val="1A1A1A"/>
                </a:solidFill>
                <a:latin typeface="Times New Roman" pitchFamily="18" charset="0"/>
                <a:ea typeface="Times New Roman"/>
                <a:cs typeface="Times New Roman" pitchFamily="18" charset="0"/>
              </a:rPr>
              <a:t>medicīnu</a:t>
            </a:r>
            <a:r>
              <a:rPr lang="en-US" sz="2600" dirty="0">
                <a:solidFill>
                  <a:srgbClr val="1A1A1A"/>
                </a:solidFill>
                <a:latin typeface="Times New Roman" pitchFamily="18" charset="0"/>
                <a:ea typeface="Times New Roman"/>
                <a:cs typeface="Times New Roman" pitchFamily="18" charset="0"/>
              </a:rPr>
              <a:t>.</a:t>
            </a:r>
            <a:endParaRPr lang="en-US" sz="2600" dirty="0">
              <a:latin typeface="Times New Roman" pitchFamily="18" charset="0"/>
              <a:ea typeface="Calibri"/>
              <a:cs typeface="Times New Roman" pitchFamily="18" charset="0"/>
            </a:endParaRPr>
          </a:p>
          <a:p>
            <a:pPr algn="just">
              <a:lnSpc>
                <a:spcPct val="115000"/>
              </a:lnSpc>
              <a:spcBef>
                <a:spcPts val="3535"/>
              </a:spcBef>
              <a:spcAft>
                <a:spcPts val="1770"/>
              </a:spcAft>
            </a:pPr>
            <a:endParaRPr lang="lv-LV" sz="2500" b="1" u="sng" cap="all" spc="155" dirty="0" smtClean="0">
              <a:solidFill>
                <a:srgbClr val="1A1A1A"/>
              </a:solidFill>
              <a:latin typeface="Times New Roman" pitchFamily="18" charset="0"/>
              <a:ea typeface="Times New Roman"/>
              <a:cs typeface="Times New Roman" pitchFamily="18" charset="0"/>
            </a:endParaRPr>
          </a:p>
          <a:p>
            <a:pPr algn="just">
              <a:lnSpc>
                <a:spcPct val="115000"/>
              </a:lnSpc>
              <a:spcBef>
                <a:spcPts val="3535"/>
              </a:spcBef>
              <a:spcAft>
                <a:spcPts val="1770"/>
              </a:spcAft>
            </a:pPr>
            <a:endParaRPr lang="lv-LV" sz="2500" b="1" u="sng" cap="all" spc="155" dirty="0">
              <a:solidFill>
                <a:srgbClr val="1A1A1A"/>
              </a:solidFill>
              <a:latin typeface="Times New Roman" pitchFamily="18" charset="0"/>
              <a:ea typeface="Times New Roman"/>
              <a:cs typeface="Times New Roman" pitchFamily="18" charset="0"/>
            </a:endParaRPr>
          </a:p>
          <a:p>
            <a:pPr algn="just">
              <a:lnSpc>
                <a:spcPct val="115000"/>
              </a:lnSpc>
              <a:spcAft>
                <a:spcPts val="2100"/>
              </a:spcAft>
            </a:pPr>
            <a:endParaRPr lang="lv-LV" sz="2500" b="1" dirty="0" smtClean="0">
              <a:solidFill>
                <a:srgbClr val="1A1A1A"/>
              </a:solidFill>
              <a:latin typeface="Georgia"/>
              <a:ea typeface="Times New Roman"/>
              <a:cs typeface="Times New Roman"/>
            </a:endParaRPr>
          </a:p>
          <a:p>
            <a:pPr algn="just">
              <a:lnSpc>
                <a:spcPct val="115000"/>
              </a:lnSpc>
              <a:spcAft>
                <a:spcPts val="2100"/>
              </a:spcAft>
            </a:pPr>
            <a:endParaRPr lang="lv-LV" sz="2500" b="1" dirty="0">
              <a:solidFill>
                <a:srgbClr val="1A1A1A"/>
              </a:solidFill>
              <a:latin typeface="Georgia"/>
              <a:ea typeface="Times New Roman"/>
              <a:cs typeface="Times New Roman"/>
            </a:endParaRPr>
          </a:p>
          <a:p>
            <a:pPr algn="just">
              <a:lnSpc>
                <a:spcPct val="115000"/>
              </a:lnSpc>
              <a:spcAft>
                <a:spcPts val="2100"/>
              </a:spcAft>
            </a:pPr>
            <a:endParaRPr lang="lv-LV" sz="2500" b="1" dirty="0" smtClean="0">
              <a:solidFill>
                <a:srgbClr val="1A1A1A"/>
              </a:solidFill>
              <a:latin typeface="Georgia"/>
              <a:ea typeface="Times New Roman"/>
              <a:cs typeface="Times New Roman"/>
            </a:endParaRPr>
          </a:p>
          <a:p>
            <a:pPr algn="just">
              <a:lnSpc>
                <a:spcPct val="115000"/>
              </a:lnSpc>
              <a:spcAft>
                <a:spcPts val="2100"/>
              </a:spcAft>
            </a:pPr>
            <a:endParaRPr lang="lv-LV" sz="2500" b="1" dirty="0">
              <a:solidFill>
                <a:srgbClr val="1A1A1A"/>
              </a:solidFill>
              <a:latin typeface="Georgia"/>
              <a:ea typeface="Times New Roman"/>
              <a:cs typeface="Times New Roman"/>
            </a:endParaRPr>
          </a:p>
          <a:p>
            <a:pPr algn="just">
              <a:lnSpc>
                <a:spcPct val="115000"/>
              </a:lnSpc>
              <a:spcAft>
                <a:spcPts val="2100"/>
              </a:spcAft>
            </a:pPr>
            <a:endParaRPr lang="lv-LV" sz="2500" b="1" dirty="0" smtClean="0">
              <a:solidFill>
                <a:srgbClr val="1A1A1A"/>
              </a:solidFill>
              <a:latin typeface="Georgia"/>
              <a:ea typeface="Times New Roman"/>
              <a:cs typeface="Times New Roman"/>
            </a:endParaRPr>
          </a:p>
          <a:p>
            <a:pPr algn="just">
              <a:lnSpc>
                <a:spcPct val="115000"/>
              </a:lnSpc>
              <a:spcAft>
                <a:spcPts val="2100"/>
              </a:spcAft>
            </a:pPr>
            <a:endParaRPr lang="lv-LV" sz="2500" b="1" dirty="0">
              <a:solidFill>
                <a:srgbClr val="1A1A1A"/>
              </a:solidFill>
              <a:latin typeface="Georgia"/>
              <a:ea typeface="Times New Roman"/>
              <a:cs typeface="Times New Roman"/>
            </a:endParaRPr>
          </a:p>
          <a:p>
            <a:pPr algn="just">
              <a:lnSpc>
                <a:spcPct val="115000"/>
              </a:lnSpc>
              <a:spcAft>
                <a:spcPts val="2100"/>
              </a:spcAft>
            </a:pPr>
            <a:endParaRPr lang="lv-LV" sz="2500" b="1" dirty="0" smtClean="0">
              <a:solidFill>
                <a:srgbClr val="1A1A1A"/>
              </a:solidFill>
              <a:latin typeface="Georgia"/>
              <a:ea typeface="Times New Roman"/>
              <a:cs typeface="Times New Roman"/>
            </a:endParaRPr>
          </a:p>
          <a:p>
            <a:pPr algn="just">
              <a:lnSpc>
                <a:spcPct val="115000"/>
              </a:lnSpc>
              <a:spcAft>
                <a:spcPts val="2100"/>
              </a:spcAft>
            </a:pPr>
            <a:endParaRPr lang="lv-LV" sz="2500" b="1" dirty="0">
              <a:solidFill>
                <a:srgbClr val="1A1A1A"/>
              </a:solidFill>
              <a:latin typeface="Georgia"/>
              <a:ea typeface="Times New Roman"/>
              <a:cs typeface="Times New Roman"/>
            </a:endParaRPr>
          </a:p>
          <a:p>
            <a:pPr algn="just">
              <a:lnSpc>
                <a:spcPct val="115000"/>
              </a:lnSpc>
              <a:spcAft>
                <a:spcPts val="2100"/>
              </a:spcAft>
            </a:pPr>
            <a:endParaRPr lang="lv-LV" sz="2500" b="1" dirty="0" smtClean="0">
              <a:solidFill>
                <a:srgbClr val="1A1A1A"/>
              </a:solidFill>
              <a:latin typeface="Georgia"/>
              <a:ea typeface="Times New Roman"/>
              <a:cs typeface="Times New Roman"/>
            </a:endParaRPr>
          </a:p>
          <a:p>
            <a:pPr algn="just">
              <a:lnSpc>
                <a:spcPct val="115000"/>
              </a:lnSpc>
              <a:spcAft>
                <a:spcPts val="2100"/>
              </a:spcAft>
            </a:pPr>
            <a:endParaRPr lang="lv-LV" sz="2500" b="1" dirty="0">
              <a:solidFill>
                <a:srgbClr val="1A1A1A"/>
              </a:solidFill>
              <a:latin typeface="Georgia"/>
              <a:ea typeface="Times New Roman"/>
              <a:cs typeface="Times New Roman"/>
            </a:endParaRPr>
          </a:p>
          <a:p>
            <a:pPr algn="just">
              <a:lnSpc>
                <a:spcPct val="115000"/>
              </a:lnSpc>
              <a:spcAft>
                <a:spcPts val="2100"/>
              </a:spcAft>
            </a:pPr>
            <a:r>
              <a:rPr lang="en-US" sz="2500" b="1" dirty="0" err="1" smtClean="0">
                <a:solidFill>
                  <a:srgbClr val="1A1A1A"/>
                </a:solidFill>
                <a:latin typeface="Georgia"/>
                <a:ea typeface="Times New Roman"/>
                <a:cs typeface="Times New Roman"/>
              </a:rPr>
              <a:t>Kā</a:t>
            </a:r>
            <a:r>
              <a:rPr lang="en-US" sz="2500" b="1" dirty="0" smtClean="0">
                <a:solidFill>
                  <a:srgbClr val="1A1A1A"/>
                </a:solidFill>
                <a:latin typeface="Georgia"/>
                <a:ea typeface="Times New Roman"/>
                <a:cs typeface="Times New Roman"/>
              </a:rPr>
              <a:t> </a:t>
            </a:r>
            <a:r>
              <a:rPr lang="en-US" sz="2500" b="1" dirty="0" err="1">
                <a:solidFill>
                  <a:srgbClr val="1A1A1A"/>
                </a:solidFill>
                <a:latin typeface="Georgia"/>
                <a:ea typeface="Times New Roman"/>
                <a:cs typeface="Times New Roman"/>
              </a:rPr>
              <a:t>darbojas</a:t>
            </a:r>
            <a:r>
              <a:rPr lang="en-US" sz="2500" b="1" dirty="0">
                <a:solidFill>
                  <a:srgbClr val="1A1A1A"/>
                </a:solidFill>
                <a:latin typeface="Georgia"/>
                <a:ea typeface="Times New Roman"/>
                <a:cs typeface="Times New Roman"/>
              </a:rPr>
              <a:t> </a:t>
            </a:r>
            <a:r>
              <a:rPr lang="en-US" sz="2500" b="1" dirty="0" err="1">
                <a:solidFill>
                  <a:srgbClr val="1A1A1A"/>
                </a:solidFill>
                <a:latin typeface="Georgia"/>
                <a:ea typeface="Times New Roman"/>
                <a:cs typeface="Times New Roman"/>
              </a:rPr>
              <a:t>šī</a:t>
            </a:r>
            <a:r>
              <a:rPr lang="en-US" sz="2500" b="1" dirty="0">
                <a:solidFill>
                  <a:srgbClr val="1A1A1A"/>
                </a:solidFill>
                <a:latin typeface="Georgia"/>
                <a:ea typeface="Times New Roman"/>
                <a:cs typeface="Times New Roman"/>
              </a:rPr>
              <a:t> </a:t>
            </a:r>
            <a:r>
              <a:rPr lang="en-US" sz="2500" b="1" dirty="0" err="1">
                <a:solidFill>
                  <a:srgbClr val="1A1A1A"/>
                </a:solidFill>
                <a:latin typeface="Georgia"/>
                <a:ea typeface="Times New Roman"/>
                <a:cs typeface="Times New Roman"/>
              </a:rPr>
              <a:t>metode</a:t>
            </a:r>
            <a:r>
              <a:rPr lang="en-US" sz="2500" b="1" dirty="0">
                <a:solidFill>
                  <a:srgbClr val="1A1A1A"/>
                </a:solidFill>
                <a:latin typeface="Georgia"/>
                <a:ea typeface="Times New Roman"/>
                <a:cs typeface="Times New Roman"/>
              </a:rPr>
              <a:t>? </a:t>
            </a:r>
            <a:endParaRPr lang="en-US" sz="2500" dirty="0">
              <a:latin typeface="Calibri"/>
              <a:ea typeface="Calibri"/>
              <a:cs typeface="Times New Roman"/>
            </a:endParaRPr>
          </a:p>
          <a:p>
            <a:pPr lvl="0" indent="-342900" algn="just">
              <a:lnSpc>
                <a:spcPct val="115000"/>
              </a:lnSpc>
              <a:spcAft>
                <a:spcPts val="1000"/>
              </a:spcAft>
              <a:buSzPts val="1000"/>
              <a:buFont typeface="Symbol"/>
              <a:buChar char=""/>
              <a:tabLst>
                <a:tab pos="457200" algn="l"/>
              </a:tabLst>
            </a:pPr>
            <a:r>
              <a:rPr lang="en-US" sz="2500" dirty="0" err="1">
                <a:solidFill>
                  <a:srgbClr val="1A1A1A"/>
                </a:solidFill>
                <a:latin typeface="Georgia"/>
                <a:ea typeface="Times New Roman"/>
                <a:cs typeface="Times New Roman"/>
              </a:rPr>
              <a:t>Bērnam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tiek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piedāvāta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viena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problēma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kuras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risinājums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tiek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atrasts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grupas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eksperimentu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laikā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izmantojot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savas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iegūtās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zināšanas</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lvl="0" indent="-342900" algn="just">
              <a:lnSpc>
                <a:spcPct val="115000"/>
              </a:lnSpc>
              <a:spcAft>
                <a:spcPts val="1000"/>
              </a:spcAft>
              <a:buSzPts val="1000"/>
              <a:buFont typeface="Symbol"/>
              <a:buChar char=""/>
              <a:tabLst>
                <a:tab pos="457200" algn="l"/>
              </a:tabLst>
            </a:pPr>
            <a:r>
              <a:rPr lang="en-US" sz="2500" dirty="0" err="1">
                <a:solidFill>
                  <a:srgbClr val="1A1A1A"/>
                </a:solidFill>
                <a:latin typeface="Georgia"/>
                <a:ea typeface="Times New Roman"/>
                <a:cs typeface="Times New Roman"/>
              </a:rPr>
              <a:t>Izveidotās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grupas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ietvaros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tiek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izvirzītas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dažādas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hipotēzes</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problēmas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rašanās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cēloņi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Grupas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ietvaros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tiek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risinātas</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apgūtas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mācību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problēmas</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lvl="0" indent="-342900" algn="just">
              <a:lnSpc>
                <a:spcPct val="115000"/>
              </a:lnSpc>
              <a:spcAft>
                <a:spcPts val="1000"/>
              </a:spcAft>
              <a:buSzPts val="1000"/>
              <a:buFont typeface="Symbol"/>
              <a:buChar char=""/>
              <a:tabLst>
                <a:tab pos="457200" algn="l"/>
              </a:tabLst>
            </a:pPr>
            <a:r>
              <a:rPr lang="en-US" sz="2500" dirty="0" err="1">
                <a:solidFill>
                  <a:srgbClr val="1A1A1A"/>
                </a:solidFill>
                <a:latin typeface="Georgia"/>
                <a:ea typeface="Times New Roman"/>
                <a:cs typeface="Times New Roman"/>
              </a:rPr>
              <a:t>Skolotāja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uzdevums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nodrošināt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nepieciešamo</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teorētisko</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pamatu</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lvl="0" indent="-342900" algn="just">
              <a:lnSpc>
                <a:spcPct val="115000"/>
              </a:lnSpc>
              <a:spcAft>
                <a:spcPts val="1000"/>
              </a:spcAft>
              <a:buSzPts val="1000"/>
              <a:buFont typeface="Symbol"/>
              <a:buChar char=""/>
              <a:tabLst>
                <a:tab pos="457200" algn="l"/>
              </a:tabLst>
            </a:pPr>
            <a:r>
              <a:rPr lang="en-US" sz="2500" dirty="0" err="1">
                <a:solidFill>
                  <a:srgbClr val="1A1A1A"/>
                </a:solidFill>
                <a:latin typeface="Georgia"/>
                <a:ea typeface="Times New Roman"/>
                <a:cs typeface="Times New Roman"/>
              </a:rPr>
              <a:t>Pēc</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komandas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darba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beigām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studenti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veic</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izpēti</a:t>
            </a:r>
            <a:r>
              <a:rPr lang="en-US" sz="2500" dirty="0">
                <a:solidFill>
                  <a:srgbClr val="1A1A1A"/>
                </a:solidFill>
                <a:latin typeface="Georgia"/>
                <a:ea typeface="Times New Roman"/>
                <a:cs typeface="Times New Roman"/>
              </a:rPr>
              <a:t> par </a:t>
            </a:r>
            <a:r>
              <a:rPr lang="en-US" sz="2500" dirty="0" err="1">
                <a:solidFill>
                  <a:srgbClr val="1A1A1A"/>
                </a:solidFill>
                <a:latin typeface="Georgia"/>
                <a:ea typeface="Times New Roman"/>
                <a:cs typeface="Times New Roman"/>
              </a:rPr>
              <a:t>identificētajiem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problēmjautājumiem</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lvl="0" indent="-342900" algn="just">
              <a:lnSpc>
                <a:spcPct val="115000"/>
              </a:lnSpc>
              <a:spcAft>
                <a:spcPts val="1000"/>
              </a:spcAft>
              <a:buSzPts val="1000"/>
              <a:buFont typeface="Symbol"/>
              <a:buChar char=""/>
              <a:tabLst>
                <a:tab pos="457200" algn="l"/>
              </a:tabLst>
            </a:pPr>
            <a:r>
              <a:rPr lang="en-US" sz="2500" dirty="0" err="1">
                <a:solidFill>
                  <a:srgbClr val="1A1A1A"/>
                </a:solidFill>
                <a:latin typeface="Georgia"/>
                <a:ea typeface="Times New Roman"/>
                <a:cs typeface="Times New Roman"/>
              </a:rPr>
              <a:t>Pēc</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izpētes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bērni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atkal</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apvienojas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grupās</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diskutē</a:t>
            </a:r>
            <a:r>
              <a:rPr lang="en-US" sz="2500" dirty="0">
                <a:solidFill>
                  <a:srgbClr val="1A1A1A"/>
                </a:solidFill>
                <a:latin typeface="Georgia"/>
                <a:ea typeface="Times New Roman"/>
                <a:cs typeface="Times New Roman"/>
              </a:rPr>
              <a:t> par to </a:t>
            </a:r>
            <a:r>
              <a:rPr lang="en-US" sz="2500" dirty="0" err="1">
                <a:solidFill>
                  <a:srgbClr val="1A1A1A"/>
                </a:solidFill>
                <a:latin typeface="Georgia"/>
                <a:ea typeface="Times New Roman"/>
                <a:cs typeface="Times New Roman"/>
              </a:rPr>
              <a:t>informāciju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kuru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viņi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atraduši</a:t>
            </a:r>
            <a:r>
              <a:rPr lang="en-US" sz="2500" dirty="0">
                <a:solidFill>
                  <a:srgbClr val="1A1A1A"/>
                </a:solidFill>
                <a:latin typeface="Georgia"/>
                <a:ea typeface="Times New Roman"/>
                <a:cs typeface="Times New Roman"/>
              </a:rPr>
              <a:t> un par to, </a:t>
            </a:r>
            <a:r>
              <a:rPr lang="en-US" sz="2500" dirty="0" err="1">
                <a:solidFill>
                  <a:srgbClr val="1A1A1A"/>
                </a:solidFill>
                <a:latin typeface="Georgia"/>
                <a:ea typeface="Times New Roman"/>
                <a:cs typeface="Times New Roman"/>
              </a:rPr>
              <a:t>ko</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viņi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iemācījušies</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Bef>
                <a:spcPts val="3535"/>
              </a:spcBef>
              <a:spcAft>
                <a:spcPts val="1770"/>
              </a:spcAft>
            </a:pPr>
            <a:r>
              <a:rPr lang="en-US" sz="2500" b="1" u="sng" cap="all" spc="155" dirty="0">
                <a:solidFill>
                  <a:srgbClr val="1A1A1A"/>
                </a:solidFill>
                <a:latin typeface="Georgia"/>
                <a:ea typeface="Times New Roman"/>
                <a:cs typeface="Times New Roman"/>
              </a:rPr>
              <a:t>PRIEKŠROCĪBAS</a:t>
            </a:r>
            <a:endParaRPr lang="en-US" sz="2500" dirty="0">
              <a:latin typeface="Calibri"/>
              <a:ea typeface="Calibri"/>
              <a:cs typeface="Times New Roman"/>
            </a:endParaRPr>
          </a:p>
          <a:p>
            <a:pPr algn="just">
              <a:lnSpc>
                <a:spcPct val="115000"/>
              </a:lnSpc>
              <a:spcAft>
                <a:spcPts val="2100"/>
              </a:spcAft>
            </a:pPr>
            <a:r>
              <a:rPr lang="en-US" sz="2500" dirty="0" err="1">
                <a:solidFill>
                  <a:srgbClr val="1A1A1A"/>
                </a:solidFill>
                <a:latin typeface="Georgia"/>
                <a:ea typeface="Times New Roman"/>
                <a:cs typeface="Times New Roman"/>
              </a:rPr>
              <a:t>Uz</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problēmām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balstītai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apguvei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zināmas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daudzas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priekšrocības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piemēram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augstāka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motivācija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dabiskās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izziņas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rosināšana</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bērna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aktīva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iesaiste</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mācību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procesā</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Aft>
                <a:spcPts val="2100"/>
              </a:spcAft>
            </a:pPr>
            <a:r>
              <a:rPr lang="en-US" sz="2500" b="1" dirty="0" err="1">
                <a:solidFill>
                  <a:srgbClr val="1A1A1A"/>
                </a:solidFill>
                <a:latin typeface="Georgia"/>
                <a:ea typeface="Times New Roman"/>
                <a:cs typeface="Times New Roman"/>
              </a:rPr>
              <a:t>Dabiskās</a:t>
            </a:r>
            <a:r>
              <a:rPr lang="en-US" sz="2500" b="1" dirty="0">
                <a:solidFill>
                  <a:srgbClr val="1A1A1A"/>
                </a:solidFill>
                <a:latin typeface="Georgia"/>
                <a:ea typeface="Times New Roman"/>
                <a:cs typeface="Times New Roman"/>
              </a:rPr>
              <a:t> </a:t>
            </a:r>
            <a:r>
              <a:rPr lang="en-US" sz="2500" b="1" dirty="0" err="1">
                <a:solidFill>
                  <a:srgbClr val="1A1A1A"/>
                </a:solidFill>
                <a:latin typeface="Georgia"/>
                <a:ea typeface="Times New Roman"/>
                <a:cs typeface="Times New Roman"/>
              </a:rPr>
              <a:t>izziņas</a:t>
            </a:r>
            <a:r>
              <a:rPr lang="en-US" sz="2500" b="1" dirty="0">
                <a:solidFill>
                  <a:srgbClr val="1A1A1A"/>
                </a:solidFill>
                <a:latin typeface="Georgia"/>
                <a:ea typeface="Times New Roman"/>
                <a:cs typeface="Times New Roman"/>
              </a:rPr>
              <a:t> </a:t>
            </a:r>
            <a:r>
              <a:rPr lang="en-US" sz="2500" b="1" dirty="0" err="1">
                <a:solidFill>
                  <a:srgbClr val="1A1A1A"/>
                </a:solidFill>
                <a:latin typeface="Georgia"/>
                <a:ea typeface="Times New Roman"/>
                <a:cs typeface="Times New Roman"/>
              </a:rPr>
              <a:t>rosināšana</a:t>
            </a:r>
            <a:r>
              <a:rPr lang="en-US" sz="2500" b="1" dirty="0">
                <a:solidFill>
                  <a:srgbClr val="1A1A1A"/>
                </a:solidFill>
                <a:latin typeface="Georgia"/>
                <a:ea typeface="Times New Roman"/>
                <a:cs typeface="Times New Roman"/>
              </a:rPr>
              <a:t>.</a:t>
            </a:r>
            <a:r>
              <a:rPr lang="en-US" sz="2500" dirty="0">
                <a:solidFill>
                  <a:srgbClr val="1A1A1A"/>
                </a:solidFill>
                <a:latin typeface="Georgia"/>
                <a:ea typeface="Times New Roman"/>
                <a:cs typeface="Times New Roman"/>
              </a:rPr>
              <a:t> PBL </a:t>
            </a:r>
            <a:r>
              <a:rPr lang="en-US" sz="2500" dirty="0" err="1">
                <a:solidFill>
                  <a:srgbClr val="1A1A1A"/>
                </a:solidFill>
                <a:latin typeface="Georgia"/>
                <a:ea typeface="Times New Roman"/>
                <a:cs typeface="Times New Roman"/>
              </a:rPr>
              <a:t>caur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teorijas</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prakses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mijiedarbību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rosina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bērnu</a:t>
            </a:r>
            <a:r>
              <a:rPr lang="en-US" sz="2500" dirty="0">
                <a:solidFill>
                  <a:srgbClr val="1A1A1A"/>
                </a:solidFill>
                <a:latin typeface="Georgia"/>
                <a:ea typeface="Times New Roman"/>
                <a:cs typeface="Times New Roman"/>
              </a:rPr>
              <a:t> nu </a:t>
            </a:r>
            <a:r>
              <a:rPr lang="en-US" sz="2500" dirty="0" err="1">
                <a:solidFill>
                  <a:srgbClr val="1A1A1A"/>
                </a:solidFill>
                <a:latin typeface="Georgia"/>
                <a:ea typeface="Times New Roman"/>
                <a:cs typeface="Times New Roman"/>
              </a:rPr>
              <a:t>vai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studentu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uzzināt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vairāk</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apgūt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vairāk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Diskusija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ilgāk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nekā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teorētiskā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lekcija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paliek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viņa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atmiņā</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Aft>
                <a:spcPts val="2100"/>
              </a:spcAft>
            </a:pPr>
            <a:r>
              <a:rPr lang="en-US" sz="2500" b="1" dirty="0" err="1">
                <a:solidFill>
                  <a:srgbClr val="1A1A1A"/>
                </a:solidFill>
                <a:latin typeface="Georgia"/>
                <a:ea typeface="Times New Roman"/>
                <a:cs typeface="Times New Roman"/>
              </a:rPr>
              <a:t>Aktīva</a:t>
            </a:r>
            <a:r>
              <a:rPr lang="en-US" sz="2500" b="1" dirty="0">
                <a:solidFill>
                  <a:srgbClr val="1A1A1A"/>
                </a:solidFill>
                <a:latin typeface="Georgia"/>
                <a:ea typeface="Times New Roman"/>
                <a:cs typeface="Times New Roman"/>
              </a:rPr>
              <a:t> </a:t>
            </a:r>
            <a:r>
              <a:rPr lang="en-US" sz="2500" b="1" dirty="0" err="1">
                <a:solidFill>
                  <a:srgbClr val="1A1A1A"/>
                </a:solidFill>
                <a:latin typeface="Georgia"/>
                <a:ea typeface="Times New Roman"/>
                <a:cs typeface="Times New Roman"/>
              </a:rPr>
              <a:t>iesaiste</a:t>
            </a:r>
            <a:r>
              <a:rPr lang="en-US" sz="2500" b="1" dirty="0">
                <a:solidFill>
                  <a:srgbClr val="1A1A1A"/>
                </a:solidFill>
                <a:latin typeface="Georgia"/>
                <a:ea typeface="Times New Roman"/>
                <a:cs typeface="Times New Roman"/>
              </a:rPr>
              <a: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Bērniem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iespējams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līdzdarboties</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iesaistīties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visās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apkārt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notiekošajās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aktivitātēs</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Aft>
                <a:spcPts val="2100"/>
              </a:spcAft>
            </a:pPr>
            <a:r>
              <a:rPr lang="en-US" sz="2500" b="1" dirty="0" err="1">
                <a:solidFill>
                  <a:srgbClr val="1A1A1A"/>
                </a:solidFill>
                <a:latin typeface="Georgia"/>
                <a:ea typeface="Times New Roman"/>
                <a:cs typeface="Times New Roman"/>
              </a:rPr>
              <a:t>Augstāka</a:t>
            </a:r>
            <a:r>
              <a:rPr lang="en-US" sz="2500" b="1" dirty="0">
                <a:solidFill>
                  <a:srgbClr val="1A1A1A"/>
                </a:solidFill>
                <a:latin typeface="Georgia"/>
                <a:ea typeface="Times New Roman"/>
                <a:cs typeface="Times New Roman"/>
              </a:rPr>
              <a:t> </a:t>
            </a:r>
            <a:r>
              <a:rPr lang="en-US" sz="2500" b="1" dirty="0" err="1">
                <a:solidFill>
                  <a:srgbClr val="1A1A1A"/>
                </a:solidFill>
                <a:latin typeface="Georgia"/>
                <a:ea typeface="Times New Roman"/>
                <a:cs typeface="Times New Roman"/>
              </a:rPr>
              <a:t>motivācija</a:t>
            </a:r>
            <a:r>
              <a:rPr lang="en-US" sz="2500" b="1" dirty="0">
                <a:solidFill>
                  <a:srgbClr val="1A1A1A"/>
                </a:solidFill>
                <a:latin typeface="Georgia"/>
                <a:ea typeface="Times New Roman"/>
                <a:cs typeface="Times New Roman"/>
              </a:rPr>
              <a: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Iesaistes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rezultātā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palielinās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bērna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vēlme</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uzzināt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vairāk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arī</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viņš</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varētu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izteikt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savas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domas</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viedokli</a:t>
            </a:r>
            <a:r>
              <a:rPr lang="en-US" sz="2500" dirty="0">
                <a:solidFill>
                  <a:srgbClr val="1A1A1A"/>
                </a:solidFill>
                <a:latin typeface="Georgia"/>
                <a:ea typeface="Times New Roman"/>
                <a:cs typeface="Times New Roman"/>
              </a:rPr>
              <a:t> par </a:t>
            </a:r>
            <a:r>
              <a:rPr lang="en-US" sz="2500" dirty="0" err="1">
                <a:solidFill>
                  <a:srgbClr val="1A1A1A"/>
                </a:solidFill>
                <a:latin typeface="Georgia"/>
                <a:ea typeface="Times New Roman"/>
                <a:cs typeface="Times New Roman"/>
              </a:rPr>
              <a:t>piedāvāto</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jautājumu</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Bef>
                <a:spcPts val="3535"/>
              </a:spcBef>
              <a:spcAft>
                <a:spcPts val="1770"/>
              </a:spcAft>
            </a:pPr>
            <a:r>
              <a:rPr lang="en-US" sz="2500" b="1" u="sng" cap="all" spc="155" dirty="0">
                <a:solidFill>
                  <a:srgbClr val="1A1A1A"/>
                </a:solidFill>
                <a:latin typeface="Georgia"/>
                <a:ea typeface="Times New Roman"/>
                <a:cs typeface="Times New Roman"/>
              </a:rPr>
              <a:t>TRŪKUMI</a:t>
            </a:r>
            <a:endParaRPr lang="en-US" sz="2500" dirty="0">
              <a:latin typeface="Calibri"/>
              <a:ea typeface="Calibri"/>
              <a:cs typeface="Times New Roman"/>
            </a:endParaRPr>
          </a:p>
          <a:p>
            <a:pPr algn="just">
              <a:lnSpc>
                <a:spcPct val="115000"/>
              </a:lnSpc>
              <a:spcAft>
                <a:spcPts val="2100"/>
              </a:spcAft>
            </a:pPr>
            <a:r>
              <a:rPr lang="en-US" sz="2500" dirty="0" err="1">
                <a:solidFill>
                  <a:srgbClr val="1A1A1A"/>
                </a:solidFill>
                <a:latin typeface="Georgia"/>
                <a:ea typeface="Times New Roman"/>
                <a:cs typeface="Times New Roman"/>
              </a:rPr>
              <a:t>Tomēr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jau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katrai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apmācību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metodei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arī</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uz</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problēmu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balstītai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apmācībai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ne </a:t>
            </a:r>
            <a:r>
              <a:rPr lang="en-US" sz="2500" dirty="0" err="1">
                <a:solidFill>
                  <a:srgbClr val="1A1A1A"/>
                </a:solidFill>
                <a:latin typeface="Georgia"/>
                <a:ea typeface="Times New Roman"/>
                <a:cs typeface="Times New Roman"/>
              </a:rPr>
              <a:t>tikai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daudz</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priekšrocību</a:t>
            </a:r>
            <a:r>
              <a:rPr lang="en-US" sz="2500" dirty="0">
                <a:solidFill>
                  <a:srgbClr val="1A1A1A"/>
                </a:solidFill>
                <a:latin typeface="Georgia"/>
                <a:ea typeface="Times New Roman"/>
                <a:cs typeface="Times New Roman"/>
              </a:rPr>
              <a:t>, bet </a:t>
            </a:r>
            <a:r>
              <a:rPr lang="en-US" sz="2500" dirty="0" err="1">
                <a:solidFill>
                  <a:srgbClr val="1A1A1A"/>
                </a:solidFill>
                <a:latin typeface="Georgia"/>
                <a:ea typeface="Times New Roman"/>
                <a:cs typeface="Times New Roman"/>
              </a:rPr>
              <a:t>arī</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trūkumu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kuri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labāk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palīdz</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izprast</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pieņemt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lēmumu</a:t>
            </a:r>
            <a:r>
              <a:rPr lang="en-US" sz="2500" dirty="0">
                <a:solidFill>
                  <a:srgbClr val="1A1A1A"/>
                </a:solidFill>
                <a:latin typeface="Georgia"/>
                <a:ea typeface="Times New Roman"/>
                <a:cs typeface="Times New Roman"/>
              </a:rPr>
              <a:t> </a:t>
            </a:r>
            <a:r>
              <a:rPr lang="en-US" sz="2500" i="1" dirty="0">
                <a:solidFill>
                  <a:srgbClr val="1A1A1A"/>
                </a:solidFill>
                <a:latin typeface="Georgia"/>
                <a:ea typeface="Times New Roman"/>
                <a:cs typeface="Times New Roman"/>
              </a:rPr>
              <a:t>par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vai</a:t>
            </a:r>
            <a:r>
              <a:rPr lang="en-US" sz="2500" dirty="0">
                <a:solidFill>
                  <a:srgbClr val="1A1A1A"/>
                </a:solidFill>
                <a:latin typeface="Georgia"/>
                <a:ea typeface="Times New Roman"/>
                <a:cs typeface="Times New Roman"/>
              </a:rPr>
              <a:t> </a:t>
            </a:r>
            <a:r>
              <a:rPr lang="en-US" sz="2500" i="1" dirty="0" err="1">
                <a:solidFill>
                  <a:srgbClr val="1A1A1A"/>
                </a:solidFill>
                <a:latin typeface="Georgia"/>
                <a:ea typeface="Times New Roman"/>
                <a:cs typeface="Times New Roman"/>
              </a:rPr>
              <a:t>pret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apmācību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metodes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izmantošanu</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Aft>
                <a:spcPts val="2100"/>
              </a:spcAft>
            </a:pPr>
            <a:r>
              <a:rPr lang="en-US" sz="2500" dirty="0">
                <a:solidFill>
                  <a:srgbClr val="1A1A1A"/>
                </a:solidFill>
                <a:latin typeface="Georgia"/>
                <a:ea typeface="Times New Roman"/>
                <a:cs typeface="Times New Roman"/>
              </a:rPr>
              <a:t>Par PBL </a:t>
            </a:r>
            <a:r>
              <a:rPr lang="en-US" sz="2500" dirty="0" err="1">
                <a:solidFill>
                  <a:srgbClr val="1A1A1A"/>
                </a:solidFill>
                <a:latin typeface="Georgia"/>
                <a:ea typeface="Times New Roman"/>
                <a:cs typeface="Times New Roman"/>
              </a:rPr>
              <a:t>metodes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galvenajiem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trūkumiem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uzskatāms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realizēšanai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nepieciešamas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labas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konsultāciju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prasmes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izmantošana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laikietilpīga</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nepieciešama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plānošana</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Aft>
                <a:spcPts val="2100"/>
              </a:spcAft>
            </a:pPr>
            <a:r>
              <a:rPr lang="en-US" sz="2500" b="1" dirty="0" err="1">
                <a:solidFill>
                  <a:srgbClr val="1A1A1A"/>
                </a:solidFill>
                <a:latin typeface="Georgia"/>
                <a:ea typeface="Times New Roman"/>
                <a:cs typeface="Times New Roman"/>
              </a:rPr>
              <a:t>Konsultāciju</a:t>
            </a:r>
            <a:r>
              <a:rPr lang="en-US" sz="2500" b="1" dirty="0">
                <a:solidFill>
                  <a:srgbClr val="1A1A1A"/>
                </a:solidFill>
                <a:latin typeface="Georgia"/>
                <a:ea typeface="Times New Roman"/>
                <a:cs typeface="Times New Roman"/>
              </a:rPr>
              <a:t> </a:t>
            </a:r>
            <a:r>
              <a:rPr lang="en-US" sz="2500" b="1" dirty="0" err="1">
                <a:solidFill>
                  <a:srgbClr val="1A1A1A"/>
                </a:solidFill>
                <a:latin typeface="Georgia"/>
                <a:ea typeface="Times New Roman"/>
                <a:cs typeface="Times New Roman"/>
              </a:rPr>
              <a:t>prasmes</a:t>
            </a:r>
            <a:r>
              <a:rPr lang="en-US" sz="2500" b="1" dirty="0">
                <a:solidFill>
                  <a:srgbClr val="1A1A1A"/>
                </a:solidFill>
                <a:latin typeface="Georgia"/>
                <a:ea typeface="Times New Roman"/>
                <a:cs typeface="Times New Roman"/>
              </a:rPr>
              <a: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Skolotājam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jāprot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rosināt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studentu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uzzināt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vairāk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nevis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jāpasaka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pareizās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atbildes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pārāk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atklāti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jāuzvedina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uz</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paredzēto</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problēmas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atrisinājumu</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Aft>
                <a:spcPts val="2100"/>
              </a:spcAft>
            </a:pPr>
            <a:r>
              <a:rPr lang="en-US" sz="2500" b="1" dirty="0" err="1">
                <a:solidFill>
                  <a:srgbClr val="1A1A1A"/>
                </a:solidFill>
                <a:latin typeface="Georgia"/>
                <a:ea typeface="Times New Roman"/>
                <a:cs typeface="Times New Roman"/>
              </a:rPr>
              <a:t>Plānošana</a:t>
            </a:r>
            <a:r>
              <a:rPr lang="en-US" sz="2500" b="1" dirty="0">
                <a:solidFill>
                  <a:srgbClr val="1A1A1A"/>
                </a:solidFill>
                <a:latin typeface="Georgia"/>
                <a:ea typeface="Times New Roman"/>
                <a:cs typeface="Times New Roman"/>
              </a:rPr>
              <a:t>.</a:t>
            </a:r>
            <a:r>
              <a:rPr lang="en-US" sz="2500" dirty="0">
                <a:solidFill>
                  <a:srgbClr val="1A1A1A"/>
                </a:solidFill>
                <a:latin typeface="Georgia"/>
                <a:ea typeface="Times New Roman"/>
                <a:cs typeface="Times New Roman"/>
              </a:rPr>
              <a:t> PBL </a:t>
            </a:r>
            <a:r>
              <a:rPr lang="en-US" sz="2500" dirty="0" err="1">
                <a:solidFill>
                  <a:srgbClr val="1A1A1A"/>
                </a:solidFill>
                <a:latin typeface="Georgia"/>
                <a:ea typeface="Times New Roman"/>
                <a:cs typeface="Times New Roman"/>
              </a:rPr>
              <a:t>izmantošanai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jāsagatavojas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jau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iepriekš</a:t>
            </a:r>
            <a:r>
              <a:rPr lang="en-US" sz="2500" dirty="0">
                <a:solidFill>
                  <a:srgbClr val="1A1A1A"/>
                </a:solidFill>
                <a:latin typeface="Georgia"/>
                <a:ea typeface="Times New Roman"/>
                <a:cs typeface="Times New Roman"/>
              </a:rPr>
              <a:t> – </a:t>
            </a:r>
            <a:r>
              <a:rPr lang="en-US" sz="2500" dirty="0" err="1">
                <a:solidFill>
                  <a:srgbClr val="1A1A1A"/>
                </a:solidFill>
                <a:latin typeface="Georgia"/>
                <a:ea typeface="Times New Roman"/>
                <a:cs typeface="Times New Roman"/>
              </a:rPr>
              <a:t>jāizvēlas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situācija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jāizveido</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izdales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vai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uzskates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materiāli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arī</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jāprognozē</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diskusijas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gaita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Pilnvērtīgi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šo</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metodi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nav</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iespējams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izmantot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improvizācijas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stilā</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Aft>
                <a:spcPts val="2100"/>
              </a:spcAft>
            </a:pPr>
            <a:r>
              <a:rPr lang="en-US" sz="2500" b="1" dirty="0" err="1">
                <a:solidFill>
                  <a:srgbClr val="1A1A1A"/>
                </a:solidFill>
                <a:latin typeface="Georgia"/>
                <a:ea typeface="Times New Roman"/>
                <a:cs typeface="Times New Roman"/>
              </a:rPr>
              <a:t>Ilgums</a:t>
            </a:r>
            <a:r>
              <a:rPr lang="en-US" sz="2500" b="1" dirty="0">
                <a:solidFill>
                  <a:srgbClr val="1A1A1A"/>
                </a:solidFill>
                <a:latin typeface="Georgia"/>
                <a:ea typeface="Times New Roman"/>
                <a:cs typeface="Times New Roman"/>
              </a:rPr>
              <a:t>.</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Šīs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metodes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izmantošana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aizņem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daudz</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ilgāku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laiku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nekā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prezentācijas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parādīšana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tādēļ</a:t>
            </a:r>
            <a:r>
              <a:rPr lang="en-US" sz="2500" dirty="0">
                <a:solidFill>
                  <a:srgbClr val="1A1A1A"/>
                </a:solidFill>
                <a:latin typeface="Georgia"/>
                <a:ea typeface="Times New Roman"/>
                <a:cs typeface="Times New Roman"/>
              </a:rPr>
              <a:t>, to </a:t>
            </a:r>
            <a:r>
              <a:rPr lang="en-US" sz="2500" dirty="0" err="1">
                <a:solidFill>
                  <a:srgbClr val="1A1A1A"/>
                </a:solidFill>
                <a:latin typeface="Georgia"/>
                <a:ea typeface="Times New Roman"/>
                <a:cs typeface="Times New Roman"/>
              </a:rPr>
              <a:t>nav</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iespējams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izmantot</a:t>
            </a:r>
            <a:r>
              <a:rPr lang="en-US" sz="2500" dirty="0">
                <a:solidFill>
                  <a:srgbClr val="1A1A1A"/>
                </a:solidFill>
                <a:latin typeface="Georgia"/>
                <a:ea typeface="Times New Roman"/>
                <a:cs typeface="Times New Roman"/>
              </a:rPr>
              <a:t> tad, </a:t>
            </a:r>
            <a:r>
              <a:rPr lang="en-US" sz="2500" dirty="0" err="1">
                <a:solidFill>
                  <a:srgbClr val="1A1A1A"/>
                </a:solidFill>
                <a:latin typeface="Georgia"/>
                <a:ea typeface="Times New Roman"/>
                <a:cs typeface="Times New Roman"/>
              </a:rPr>
              <a:t>ja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atvēlētais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mācību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laiks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ir</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pārāk</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īss</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pPr algn="just">
              <a:lnSpc>
                <a:spcPct val="115000"/>
              </a:lnSpc>
              <a:spcAft>
                <a:spcPts val="2100"/>
              </a:spcAft>
            </a:pPr>
            <a:r>
              <a:rPr lang="en-US" sz="2500" dirty="0" err="1">
                <a:solidFill>
                  <a:srgbClr val="1A1A1A"/>
                </a:solidFill>
                <a:latin typeface="Georgia"/>
                <a:ea typeface="Times New Roman"/>
                <a:cs typeface="Times New Roman"/>
              </a:rPr>
              <a:t>stāstīsim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arī</a:t>
            </a:r>
            <a:r>
              <a:rPr lang="en-US" sz="2500" dirty="0">
                <a:solidFill>
                  <a:srgbClr val="1A1A1A"/>
                </a:solidFill>
                <a:latin typeface="Georgia"/>
                <a:ea typeface="Times New Roman"/>
                <a:cs typeface="Times New Roman"/>
              </a:rPr>
              <a:t> par </a:t>
            </a:r>
            <a:r>
              <a:rPr lang="en-US" sz="2500" dirty="0" err="1">
                <a:solidFill>
                  <a:srgbClr val="1A1A1A"/>
                </a:solidFill>
                <a:latin typeface="Georgia"/>
                <a:ea typeface="Times New Roman"/>
                <a:cs typeface="Times New Roman"/>
              </a:rPr>
              <a:t>citām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netradicionālās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izglītības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metodēm</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jo</a:t>
            </a:r>
            <a:r>
              <a:rPr lang="en-US" sz="2500" dirty="0">
                <a:solidFill>
                  <a:srgbClr val="1A1A1A"/>
                </a:solidFill>
                <a:latin typeface="Georgia"/>
                <a:ea typeface="Times New Roman"/>
                <a:cs typeface="Times New Roman"/>
              </a:rPr>
              <a:t> ne </a:t>
            </a:r>
            <a:r>
              <a:rPr lang="en-US" sz="2500" dirty="0" err="1">
                <a:solidFill>
                  <a:srgbClr val="1A1A1A"/>
                </a:solidFill>
                <a:latin typeface="Georgia"/>
                <a:ea typeface="Times New Roman"/>
                <a:cs typeface="Times New Roman"/>
              </a:rPr>
              <a:t>tikai</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mūsu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stiprās</a:t>
            </a:r>
            <a:r>
              <a:rPr lang="en-US" sz="2500" dirty="0">
                <a:solidFill>
                  <a:srgbClr val="1A1A1A"/>
                </a:solidFill>
                <a:latin typeface="Georgia"/>
                <a:ea typeface="Times New Roman"/>
                <a:cs typeface="Times New Roman"/>
              </a:rPr>
              <a:t> un </a:t>
            </a:r>
            <a:r>
              <a:rPr lang="en-US" sz="2500" dirty="0" err="1">
                <a:solidFill>
                  <a:srgbClr val="1A1A1A"/>
                </a:solidFill>
                <a:latin typeface="Georgia"/>
                <a:ea typeface="Times New Roman"/>
                <a:cs typeface="Times New Roman"/>
              </a:rPr>
              <a:t>vājās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puses</a:t>
            </a:r>
            <a:r>
              <a:rPr lang="en-US" sz="2500" dirty="0">
                <a:solidFill>
                  <a:srgbClr val="1A1A1A"/>
                </a:solidFill>
                <a:latin typeface="Georgia"/>
                <a:ea typeface="Times New Roman"/>
                <a:cs typeface="Times New Roman"/>
              </a:rPr>
              <a:t>, bet </a:t>
            </a:r>
            <a:r>
              <a:rPr lang="en-US" sz="2500" dirty="0" err="1">
                <a:solidFill>
                  <a:srgbClr val="1A1A1A"/>
                </a:solidFill>
                <a:latin typeface="Georgia"/>
                <a:ea typeface="Times New Roman"/>
                <a:cs typeface="Times New Roman"/>
              </a:rPr>
              <a:t>arī</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izvēlētā</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izglītība</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ietekmē</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mūsu</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karjeras</a:t>
            </a:r>
            <a:r>
              <a:rPr lang="en-US" sz="2500" dirty="0">
                <a:solidFill>
                  <a:srgbClr val="1A1A1A"/>
                </a:solidFill>
                <a:latin typeface="Georgia"/>
                <a:ea typeface="Times New Roman"/>
                <a:cs typeface="Times New Roman"/>
              </a:rPr>
              <a:t> </a:t>
            </a:r>
            <a:r>
              <a:rPr lang="en-US" sz="2500" dirty="0" err="1">
                <a:solidFill>
                  <a:srgbClr val="1A1A1A"/>
                </a:solidFill>
                <a:latin typeface="Georgia"/>
                <a:ea typeface="Times New Roman"/>
                <a:cs typeface="Times New Roman"/>
              </a:rPr>
              <a:t>izvēli</a:t>
            </a:r>
            <a:r>
              <a:rPr lang="en-US" sz="2500" dirty="0">
                <a:solidFill>
                  <a:srgbClr val="1A1A1A"/>
                </a:solidFill>
                <a:latin typeface="Georgia"/>
                <a:ea typeface="Times New Roman"/>
                <a:cs typeface="Times New Roman"/>
              </a:rPr>
              <a:t>.</a:t>
            </a:r>
            <a:endParaRPr lang="en-US" sz="2500" dirty="0">
              <a:latin typeface="Calibri"/>
              <a:ea typeface="Calibri"/>
              <a:cs typeface="Times New Roman"/>
            </a:endParaRPr>
          </a:p>
          <a:p>
            <a:endParaRPr lang="en-US" sz="25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17110">
            <a:off x="6949029" y="5119303"/>
            <a:ext cx="1758462" cy="1661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0736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59688" cy="4525963"/>
          </a:xfrm>
        </p:spPr>
        <p:txBody>
          <a:bodyPr>
            <a:normAutofit/>
          </a:bodyPr>
          <a:lstStyle/>
          <a:p>
            <a:pPr lvl="0" algn="just">
              <a:lnSpc>
                <a:spcPct val="115000"/>
              </a:lnSpc>
              <a:spcAft>
                <a:spcPts val="2100"/>
              </a:spcAft>
              <a:buClr>
                <a:srgbClr val="94C600"/>
              </a:buClr>
            </a:pPr>
            <a:r>
              <a:rPr lang="en-US" sz="2800" dirty="0" err="1" smtClean="0">
                <a:solidFill>
                  <a:srgbClr val="1A1A1A"/>
                </a:solidFill>
                <a:latin typeface="Times New Roman" pitchFamily="18" charset="0"/>
                <a:ea typeface="Times New Roman"/>
                <a:cs typeface="Times New Roman" pitchFamily="18" charset="0"/>
              </a:rPr>
              <a:t>Uz</a:t>
            </a:r>
            <a:r>
              <a:rPr lang="en-US" sz="2800" dirty="0" smtClean="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problēmu</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balstīta</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mācīšanās</a:t>
            </a:r>
            <a:r>
              <a:rPr lang="en-US" sz="2800" dirty="0">
                <a:solidFill>
                  <a:srgbClr val="1A1A1A"/>
                </a:solidFill>
                <a:latin typeface="Times New Roman" pitchFamily="18" charset="0"/>
                <a:ea typeface="Times New Roman"/>
                <a:cs typeface="Times New Roman" pitchFamily="18" charset="0"/>
              </a:rPr>
              <a:t> (PBL) </a:t>
            </a:r>
            <a:r>
              <a:rPr lang="en-US" sz="2800" dirty="0" err="1">
                <a:solidFill>
                  <a:srgbClr val="1A1A1A"/>
                </a:solidFill>
                <a:latin typeface="Times New Roman" pitchFamily="18" charset="0"/>
                <a:ea typeface="Times New Roman"/>
                <a:cs typeface="Times New Roman" pitchFamily="18" charset="0"/>
              </a:rPr>
              <a:t>ir</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mācību</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programmas</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izstrādes</a:t>
            </a:r>
            <a:r>
              <a:rPr lang="en-US" sz="2800" dirty="0">
                <a:solidFill>
                  <a:srgbClr val="1A1A1A"/>
                </a:solidFill>
                <a:latin typeface="Times New Roman" pitchFamily="18" charset="0"/>
                <a:ea typeface="Times New Roman"/>
                <a:cs typeface="Times New Roman" pitchFamily="18" charset="0"/>
              </a:rPr>
              <a:t> un </a:t>
            </a:r>
            <a:r>
              <a:rPr lang="en-US" sz="2800" dirty="0" err="1">
                <a:solidFill>
                  <a:srgbClr val="1A1A1A"/>
                </a:solidFill>
                <a:latin typeface="Times New Roman" pitchFamily="18" charset="0"/>
                <a:ea typeface="Times New Roman"/>
                <a:cs typeface="Times New Roman" pitchFamily="18" charset="0"/>
              </a:rPr>
              <a:t>realizācijas</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sistēma</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kas</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atzīst</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nepieciešamību</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attīstīt</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problēmu</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risināšanas</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prasmes</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kā</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arī</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nepieciešamību</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palīdzēt</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bērnam</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apgūt</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nepieciešamās</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prasmes</a:t>
            </a:r>
            <a:r>
              <a:rPr lang="en-US" sz="2800" dirty="0">
                <a:solidFill>
                  <a:srgbClr val="1A1A1A"/>
                </a:solidFill>
                <a:latin typeface="Times New Roman" pitchFamily="18" charset="0"/>
                <a:ea typeface="Times New Roman"/>
                <a:cs typeface="Times New Roman" pitchFamily="18" charset="0"/>
              </a:rPr>
              <a:t> un </a:t>
            </a:r>
            <a:r>
              <a:rPr lang="en-US" sz="2800" dirty="0" err="1">
                <a:solidFill>
                  <a:srgbClr val="1A1A1A"/>
                </a:solidFill>
                <a:latin typeface="Times New Roman" pitchFamily="18" charset="0"/>
                <a:ea typeface="Times New Roman"/>
                <a:cs typeface="Times New Roman" pitchFamily="18" charset="0"/>
              </a:rPr>
              <a:t>iemaņas</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Šī</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pieeja</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atbalsta</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mūžizglītības</a:t>
            </a:r>
            <a:r>
              <a:rPr lang="en-US" sz="2800" dirty="0">
                <a:solidFill>
                  <a:srgbClr val="1A1A1A"/>
                </a:solidFill>
                <a:latin typeface="Times New Roman" pitchFamily="18" charset="0"/>
                <a:ea typeface="Times New Roman"/>
                <a:cs typeface="Times New Roman" pitchFamily="18" charset="0"/>
              </a:rPr>
              <a:t> </a:t>
            </a:r>
            <a:r>
              <a:rPr lang="en-US" sz="2800" dirty="0" err="1">
                <a:solidFill>
                  <a:srgbClr val="1A1A1A"/>
                </a:solidFill>
                <a:latin typeface="Times New Roman" pitchFamily="18" charset="0"/>
                <a:ea typeface="Times New Roman"/>
                <a:cs typeface="Times New Roman" pitchFamily="18" charset="0"/>
              </a:rPr>
              <a:t>veicināšanu</a:t>
            </a:r>
            <a:r>
              <a:rPr lang="en-US" sz="2800" dirty="0">
                <a:solidFill>
                  <a:srgbClr val="1A1A1A"/>
                </a:solidFill>
                <a:latin typeface="Times New Roman" pitchFamily="18" charset="0"/>
                <a:ea typeface="Times New Roman"/>
                <a:cs typeface="Times New Roman" pitchFamily="18" charset="0"/>
              </a:rPr>
              <a:t>.</a:t>
            </a:r>
            <a:endParaRPr lang="en-US" sz="2800" dirty="0">
              <a:solidFill>
                <a:srgbClr val="3E3D2D"/>
              </a:solidFill>
              <a:latin typeface="Times New Roman" pitchFamily="18" charset="0"/>
              <a:ea typeface="Calibri"/>
              <a:cs typeface="Times New Roman" pitchFamily="18" charset="0"/>
            </a:endParaRPr>
          </a:p>
          <a:p>
            <a:endParaRPr lang="en-US" sz="28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4869160"/>
            <a:ext cx="1981200" cy="187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5760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1A1A1A"/>
                </a:solidFill>
                <a:latin typeface="Times New Roman" pitchFamily="18" charset="0"/>
                <a:ea typeface="Times New Roman"/>
                <a:cs typeface="Times New Roman" pitchFamily="18" charset="0"/>
              </a:rPr>
              <a:t>Kā</a:t>
            </a:r>
            <a:r>
              <a:rPr lang="en-US" b="1" dirty="0">
                <a:solidFill>
                  <a:srgbClr val="1A1A1A"/>
                </a:solidFill>
                <a:latin typeface="Times New Roman" pitchFamily="18" charset="0"/>
                <a:ea typeface="Times New Roman"/>
                <a:cs typeface="Times New Roman" pitchFamily="18" charset="0"/>
              </a:rPr>
              <a:t> </a:t>
            </a:r>
            <a:r>
              <a:rPr lang="en-US" b="1" dirty="0" err="1">
                <a:solidFill>
                  <a:srgbClr val="1A1A1A"/>
                </a:solidFill>
                <a:latin typeface="Times New Roman" pitchFamily="18" charset="0"/>
                <a:ea typeface="Times New Roman"/>
                <a:cs typeface="Times New Roman" pitchFamily="18" charset="0"/>
              </a:rPr>
              <a:t>darbojas</a:t>
            </a:r>
            <a:r>
              <a:rPr lang="en-US" b="1" dirty="0">
                <a:solidFill>
                  <a:srgbClr val="1A1A1A"/>
                </a:solidFill>
                <a:latin typeface="Times New Roman" pitchFamily="18" charset="0"/>
                <a:ea typeface="Times New Roman"/>
                <a:cs typeface="Times New Roman" pitchFamily="18" charset="0"/>
              </a:rPr>
              <a:t> </a:t>
            </a:r>
            <a:r>
              <a:rPr lang="en-US" b="1" dirty="0" err="1">
                <a:solidFill>
                  <a:srgbClr val="1A1A1A"/>
                </a:solidFill>
                <a:latin typeface="Times New Roman" pitchFamily="18" charset="0"/>
                <a:ea typeface="Times New Roman"/>
                <a:cs typeface="Times New Roman" pitchFamily="18" charset="0"/>
              </a:rPr>
              <a:t>šī</a:t>
            </a:r>
            <a:r>
              <a:rPr lang="en-US" b="1" dirty="0">
                <a:solidFill>
                  <a:srgbClr val="1A1A1A"/>
                </a:solidFill>
                <a:latin typeface="Times New Roman" pitchFamily="18" charset="0"/>
                <a:ea typeface="Times New Roman"/>
                <a:cs typeface="Times New Roman" pitchFamily="18" charset="0"/>
              </a:rPr>
              <a:t> </a:t>
            </a:r>
            <a:r>
              <a:rPr lang="en-US" b="1" dirty="0" err="1">
                <a:solidFill>
                  <a:srgbClr val="1A1A1A"/>
                </a:solidFill>
                <a:latin typeface="Times New Roman" pitchFamily="18" charset="0"/>
                <a:ea typeface="Times New Roman"/>
                <a:cs typeface="Times New Roman" pitchFamily="18" charset="0"/>
              </a:rPr>
              <a:t>metode</a:t>
            </a:r>
            <a:r>
              <a:rPr lang="en-US" b="1" dirty="0">
                <a:solidFill>
                  <a:srgbClr val="1A1A1A"/>
                </a:solidFill>
                <a:latin typeface="Times New Roman" pitchFamily="18" charset="0"/>
                <a:ea typeface="Times New Roman"/>
                <a:cs typeface="Times New Roman" pitchFamily="18" charset="0"/>
              </a:rPr>
              <a:t>?</a:t>
            </a:r>
            <a:endParaRPr lang="en-US" dirty="0"/>
          </a:p>
        </p:txBody>
      </p:sp>
      <p:sp>
        <p:nvSpPr>
          <p:cNvPr id="3" name="Content Placeholder 2"/>
          <p:cNvSpPr>
            <a:spLocks noGrp="1"/>
          </p:cNvSpPr>
          <p:nvPr>
            <p:ph idx="1"/>
          </p:nvPr>
        </p:nvSpPr>
        <p:spPr>
          <a:xfrm>
            <a:off x="539552" y="1340768"/>
            <a:ext cx="8352928" cy="5400600"/>
          </a:xfrm>
        </p:spPr>
        <p:txBody>
          <a:bodyPr>
            <a:noAutofit/>
          </a:bodyPr>
          <a:lstStyle/>
          <a:p>
            <a:pPr algn="just">
              <a:lnSpc>
                <a:spcPct val="115000"/>
              </a:lnSpc>
              <a:spcAft>
                <a:spcPts val="2100"/>
              </a:spcAft>
            </a:pPr>
            <a:r>
              <a:rPr lang="en-US" sz="2200" b="1" dirty="0">
                <a:solidFill>
                  <a:srgbClr val="1A1A1A"/>
                </a:solidFill>
                <a:latin typeface="Times New Roman" pitchFamily="18" charset="0"/>
                <a:ea typeface="Times New Roman"/>
                <a:cs typeface="Times New Roman" pitchFamily="18" charset="0"/>
              </a:rPr>
              <a:t> </a:t>
            </a:r>
            <a:r>
              <a:rPr lang="en-US" sz="2200" dirty="0" err="1" smtClean="0">
                <a:solidFill>
                  <a:srgbClr val="1A1A1A"/>
                </a:solidFill>
                <a:latin typeface="Times New Roman" pitchFamily="18" charset="0"/>
                <a:ea typeface="Times New Roman"/>
                <a:cs typeface="Times New Roman" pitchFamily="18" charset="0"/>
              </a:rPr>
              <a:t>Bērnam</a:t>
            </a:r>
            <a:r>
              <a:rPr lang="en-US" sz="2200" dirty="0" smtClean="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tiek</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piedāvāta</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viena</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problēma</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kuras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risinājums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tiek</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atrasts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grupas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eksperimentu</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laikā</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izmantojot</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savas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iegūtās</a:t>
            </a:r>
            <a:r>
              <a:rPr lang="en-US" sz="2200" dirty="0">
                <a:solidFill>
                  <a:srgbClr val="1A1A1A"/>
                </a:solidFill>
                <a:latin typeface="Times New Roman" pitchFamily="18" charset="0"/>
                <a:ea typeface="Times New Roman"/>
                <a:cs typeface="Times New Roman" pitchFamily="18" charset="0"/>
              </a:rPr>
              <a:t> </a:t>
            </a:r>
            <a:r>
              <a:rPr lang="en-US" sz="2200" dirty="0" err="1" smtClean="0">
                <a:solidFill>
                  <a:srgbClr val="1A1A1A"/>
                </a:solidFill>
                <a:latin typeface="Times New Roman" pitchFamily="18" charset="0"/>
                <a:ea typeface="Times New Roman"/>
                <a:cs typeface="Times New Roman" pitchFamily="18" charset="0"/>
              </a:rPr>
              <a:t>zināšanas</a:t>
            </a:r>
            <a:r>
              <a:rPr lang="en-US" sz="2200" dirty="0" smtClean="0">
                <a:solidFill>
                  <a:srgbClr val="1A1A1A"/>
                </a:solidFill>
                <a:latin typeface="Times New Roman" pitchFamily="18" charset="0"/>
                <a:ea typeface="Times New Roman"/>
                <a:cs typeface="Times New Roman" pitchFamily="18" charset="0"/>
              </a:rPr>
              <a:t>.</a:t>
            </a:r>
            <a:endParaRPr lang="lv-LV" sz="2200" dirty="0">
              <a:latin typeface="Times New Roman" pitchFamily="18" charset="0"/>
              <a:ea typeface="Times New Roman"/>
              <a:cs typeface="Times New Roman" pitchFamily="18" charset="0"/>
            </a:endParaRPr>
          </a:p>
          <a:p>
            <a:pPr algn="just">
              <a:lnSpc>
                <a:spcPct val="115000"/>
              </a:lnSpc>
              <a:spcAft>
                <a:spcPts val="2100"/>
              </a:spcAft>
            </a:pPr>
            <a:r>
              <a:rPr lang="en-US" sz="2200" dirty="0" err="1" smtClean="0">
                <a:solidFill>
                  <a:srgbClr val="1A1A1A"/>
                </a:solidFill>
                <a:latin typeface="Times New Roman" pitchFamily="18" charset="0"/>
                <a:ea typeface="Times New Roman"/>
                <a:cs typeface="Times New Roman" pitchFamily="18" charset="0"/>
              </a:rPr>
              <a:t>Izveidotās</a:t>
            </a:r>
            <a:r>
              <a:rPr lang="en-US" sz="2200" dirty="0" smtClean="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grupas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ietvaros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tiek</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izvirzītas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dažādas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hipotēzes</a:t>
            </a:r>
            <a:r>
              <a:rPr lang="en-US" sz="2200" dirty="0">
                <a:solidFill>
                  <a:srgbClr val="1A1A1A"/>
                </a:solidFill>
                <a:latin typeface="Times New Roman" pitchFamily="18" charset="0"/>
                <a:ea typeface="Times New Roman"/>
                <a:cs typeface="Times New Roman" pitchFamily="18" charset="0"/>
              </a:rPr>
              <a:t> un </a:t>
            </a:r>
            <a:r>
              <a:rPr lang="en-US" sz="2200" dirty="0" err="1">
                <a:solidFill>
                  <a:srgbClr val="1A1A1A"/>
                </a:solidFill>
                <a:latin typeface="Times New Roman" pitchFamily="18" charset="0"/>
                <a:ea typeface="Times New Roman"/>
                <a:cs typeface="Times New Roman" pitchFamily="18" charset="0"/>
              </a:rPr>
              <a:t>problēmas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rašanās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cēloņi</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Grupas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ietvaros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tiek</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risinātas</a:t>
            </a:r>
            <a:r>
              <a:rPr lang="en-US" sz="2200" dirty="0">
                <a:solidFill>
                  <a:srgbClr val="1A1A1A"/>
                </a:solidFill>
                <a:latin typeface="Times New Roman" pitchFamily="18" charset="0"/>
                <a:ea typeface="Times New Roman"/>
                <a:cs typeface="Times New Roman" pitchFamily="18" charset="0"/>
              </a:rPr>
              <a:t> un </a:t>
            </a:r>
            <a:r>
              <a:rPr lang="en-US" sz="2200" dirty="0" err="1">
                <a:solidFill>
                  <a:srgbClr val="1A1A1A"/>
                </a:solidFill>
                <a:latin typeface="Times New Roman" pitchFamily="18" charset="0"/>
                <a:ea typeface="Times New Roman"/>
                <a:cs typeface="Times New Roman" pitchFamily="18" charset="0"/>
              </a:rPr>
              <a:t>apgūtas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mācību</a:t>
            </a:r>
            <a:r>
              <a:rPr lang="en-US" sz="2200" dirty="0">
                <a:solidFill>
                  <a:srgbClr val="1A1A1A"/>
                </a:solidFill>
                <a:latin typeface="Times New Roman" pitchFamily="18" charset="0"/>
                <a:ea typeface="Times New Roman"/>
                <a:cs typeface="Times New Roman" pitchFamily="18" charset="0"/>
              </a:rPr>
              <a:t> </a:t>
            </a:r>
            <a:r>
              <a:rPr lang="en-US" sz="2200" dirty="0" err="1" smtClean="0">
                <a:solidFill>
                  <a:srgbClr val="1A1A1A"/>
                </a:solidFill>
                <a:latin typeface="Times New Roman" pitchFamily="18" charset="0"/>
                <a:ea typeface="Times New Roman"/>
                <a:cs typeface="Times New Roman" pitchFamily="18" charset="0"/>
              </a:rPr>
              <a:t>problēmas</a:t>
            </a:r>
            <a:r>
              <a:rPr lang="en-US" sz="2200" dirty="0" smtClean="0">
                <a:solidFill>
                  <a:srgbClr val="1A1A1A"/>
                </a:solidFill>
                <a:latin typeface="Times New Roman" pitchFamily="18" charset="0"/>
                <a:ea typeface="Times New Roman"/>
                <a:cs typeface="Times New Roman" pitchFamily="18" charset="0"/>
              </a:rPr>
              <a:t>.</a:t>
            </a:r>
            <a:endParaRPr lang="lv-LV" sz="2200" dirty="0">
              <a:latin typeface="Times New Roman" pitchFamily="18" charset="0"/>
              <a:ea typeface="Times New Roman"/>
              <a:cs typeface="Times New Roman" pitchFamily="18" charset="0"/>
            </a:endParaRPr>
          </a:p>
          <a:p>
            <a:pPr algn="just">
              <a:lnSpc>
                <a:spcPct val="115000"/>
              </a:lnSpc>
              <a:spcAft>
                <a:spcPts val="2100"/>
              </a:spcAft>
            </a:pPr>
            <a:r>
              <a:rPr lang="en-US" sz="2200" dirty="0" err="1" smtClean="0">
                <a:solidFill>
                  <a:srgbClr val="1A1A1A"/>
                </a:solidFill>
                <a:latin typeface="Times New Roman" pitchFamily="18" charset="0"/>
                <a:ea typeface="Times New Roman"/>
                <a:cs typeface="Times New Roman" pitchFamily="18" charset="0"/>
              </a:rPr>
              <a:t>Skolotāja</a:t>
            </a:r>
            <a:r>
              <a:rPr lang="en-US" sz="2200" dirty="0" smtClean="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uzdevums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ir</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nodrošināt</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nepieciešamo</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teorētisko</a:t>
            </a:r>
            <a:r>
              <a:rPr lang="en-US" sz="2200" dirty="0">
                <a:solidFill>
                  <a:srgbClr val="1A1A1A"/>
                </a:solidFill>
                <a:latin typeface="Times New Roman" pitchFamily="18" charset="0"/>
                <a:ea typeface="Times New Roman"/>
                <a:cs typeface="Times New Roman" pitchFamily="18" charset="0"/>
              </a:rPr>
              <a:t> </a:t>
            </a:r>
            <a:r>
              <a:rPr lang="en-US" sz="2200" dirty="0" err="1" smtClean="0">
                <a:solidFill>
                  <a:srgbClr val="1A1A1A"/>
                </a:solidFill>
                <a:latin typeface="Times New Roman" pitchFamily="18" charset="0"/>
                <a:ea typeface="Times New Roman"/>
                <a:cs typeface="Times New Roman" pitchFamily="18" charset="0"/>
              </a:rPr>
              <a:t>pamatu</a:t>
            </a:r>
            <a:r>
              <a:rPr lang="en-US" sz="2200" dirty="0" smtClean="0">
                <a:solidFill>
                  <a:srgbClr val="1A1A1A"/>
                </a:solidFill>
                <a:latin typeface="Times New Roman" pitchFamily="18" charset="0"/>
                <a:ea typeface="Times New Roman"/>
                <a:cs typeface="Times New Roman" pitchFamily="18" charset="0"/>
              </a:rPr>
              <a:t>.</a:t>
            </a:r>
            <a:endParaRPr lang="lv-LV" sz="2200" dirty="0">
              <a:latin typeface="Times New Roman" pitchFamily="18" charset="0"/>
              <a:ea typeface="Times New Roman"/>
              <a:cs typeface="Times New Roman" pitchFamily="18" charset="0"/>
            </a:endParaRPr>
          </a:p>
          <a:p>
            <a:pPr algn="just">
              <a:lnSpc>
                <a:spcPct val="115000"/>
              </a:lnSpc>
              <a:spcAft>
                <a:spcPts val="2100"/>
              </a:spcAft>
            </a:pPr>
            <a:r>
              <a:rPr lang="en-US" sz="2200" dirty="0" err="1" smtClean="0">
                <a:solidFill>
                  <a:srgbClr val="1A1A1A"/>
                </a:solidFill>
                <a:latin typeface="Times New Roman" pitchFamily="18" charset="0"/>
                <a:ea typeface="Times New Roman"/>
                <a:cs typeface="Times New Roman" pitchFamily="18" charset="0"/>
              </a:rPr>
              <a:t>Pēc</a:t>
            </a:r>
            <a:r>
              <a:rPr lang="en-US" sz="2200" dirty="0" smtClean="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komandas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darba</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beigām</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studenti</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veic</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izpēti</a:t>
            </a:r>
            <a:r>
              <a:rPr lang="en-US" sz="2200" dirty="0">
                <a:solidFill>
                  <a:srgbClr val="1A1A1A"/>
                </a:solidFill>
                <a:latin typeface="Times New Roman" pitchFamily="18" charset="0"/>
                <a:ea typeface="Times New Roman"/>
                <a:cs typeface="Times New Roman" pitchFamily="18" charset="0"/>
              </a:rPr>
              <a:t> par </a:t>
            </a:r>
            <a:r>
              <a:rPr lang="en-US" sz="2200" dirty="0" err="1">
                <a:solidFill>
                  <a:srgbClr val="1A1A1A"/>
                </a:solidFill>
                <a:latin typeface="Times New Roman" pitchFamily="18" charset="0"/>
                <a:ea typeface="Times New Roman"/>
                <a:cs typeface="Times New Roman" pitchFamily="18" charset="0"/>
              </a:rPr>
              <a:t>identificētajiem</a:t>
            </a:r>
            <a:r>
              <a:rPr lang="en-US" sz="2200" dirty="0">
                <a:solidFill>
                  <a:srgbClr val="1A1A1A"/>
                </a:solidFill>
                <a:latin typeface="Times New Roman" pitchFamily="18" charset="0"/>
                <a:ea typeface="Times New Roman"/>
                <a:cs typeface="Times New Roman" pitchFamily="18" charset="0"/>
              </a:rPr>
              <a:t> </a:t>
            </a:r>
            <a:r>
              <a:rPr lang="en-US" sz="2200" dirty="0" err="1" smtClean="0">
                <a:solidFill>
                  <a:srgbClr val="1A1A1A"/>
                </a:solidFill>
                <a:latin typeface="Times New Roman" pitchFamily="18" charset="0"/>
                <a:ea typeface="Times New Roman"/>
                <a:cs typeface="Times New Roman" pitchFamily="18" charset="0"/>
              </a:rPr>
              <a:t>problēmjautājumiem</a:t>
            </a:r>
            <a:r>
              <a:rPr lang="en-US" sz="2200" dirty="0" smtClean="0">
                <a:solidFill>
                  <a:srgbClr val="1A1A1A"/>
                </a:solidFill>
                <a:latin typeface="Times New Roman" pitchFamily="18" charset="0"/>
                <a:ea typeface="Times New Roman"/>
                <a:cs typeface="Times New Roman" pitchFamily="18" charset="0"/>
              </a:rPr>
              <a:t>.</a:t>
            </a:r>
            <a:endParaRPr lang="lv-LV" sz="2200" dirty="0">
              <a:latin typeface="Times New Roman" pitchFamily="18" charset="0"/>
              <a:ea typeface="Times New Roman"/>
              <a:cs typeface="Times New Roman" pitchFamily="18" charset="0"/>
            </a:endParaRPr>
          </a:p>
          <a:p>
            <a:pPr algn="just">
              <a:lnSpc>
                <a:spcPct val="115000"/>
              </a:lnSpc>
              <a:spcAft>
                <a:spcPts val="2100"/>
              </a:spcAft>
            </a:pPr>
            <a:r>
              <a:rPr lang="en-US" sz="2200" dirty="0" err="1" smtClean="0">
                <a:solidFill>
                  <a:srgbClr val="1A1A1A"/>
                </a:solidFill>
                <a:latin typeface="Times New Roman" pitchFamily="18" charset="0"/>
                <a:ea typeface="Times New Roman"/>
                <a:cs typeface="Times New Roman" pitchFamily="18" charset="0"/>
              </a:rPr>
              <a:t>Pēc</a:t>
            </a:r>
            <a:r>
              <a:rPr lang="en-US" sz="2200" dirty="0" smtClean="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izpētes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bērni</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atkal</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apvienojas</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grupās</a:t>
            </a:r>
            <a:r>
              <a:rPr lang="en-US" sz="2200" dirty="0">
                <a:solidFill>
                  <a:srgbClr val="1A1A1A"/>
                </a:solidFill>
                <a:latin typeface="Times New Roman" pitchFamily="18" charset="0"/>
                <a:ea typeface="Times New Roman"/>
                <a:cs typeface="Times New Roman" pitchFamily="18" charset="0"/>
              </a:rPr>
              <a:t> un </a:t>
            </a:r>
            <a:r>
              <a:rPr lang="en-US" sz="2200" dirty="0" err="1">
                <a:solidFill>
                  <a:srgbClr val="1A1A1A"/>
                </a:solidFill>
                <a:latin typeface="Times New Roman" pitchFamily="18" charset="0"/>
                <a:ea typeface="Times New Roman"/>
                <a:cs typeface="Times New Roman" pitchFamily="18" charset="0"/>
              </a:rPr>
              <a:t>diskutē</a:t>
            </a:r>
            <a:r>
              <a:rPr lang="en-US" sz="2200" dirty="0">
                <a:solidFill>
                  <a:srgbClr val="1A1A1A"/>
                </a:solidFill>
                <a:latin typeface="Times New Roman" pitchFamily="18" charset="0"/>
                <a:ea typeface="Times New Roman"/>
                <a:cs typeface="Times New Roman" pitchFamily="18" charset="0"/>
              </a:rPr>
              <a:t> par to </a:t>
            </a:r>
            <a:r>
              <a:rPr lang="en-US" sz="2200" dirty="0" err="1">
                <a:solidFill>
                  <a:srgbClr val="1A1A1A"/>
                </a:solidFill>
                <a:latin typeface="Times New Roman" pitchFamily="18" charset="0"/>
                <a:ea typeface="Times New Roman"/>
                <a:cs typeface="Times New Roman" pitchFamily="18" charset="0"/>
              </a:rPr>
              <a:t>informāciju</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kuru</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viņi</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ir</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atraduši</a:t>
            </a:r>
            <a:r>
              <a:rPr lang="en-US" sz="2200" dirty="0">
                <a:solidFill>
                  <a:srgbClr val="1A1A1A"/>
                </a:solidFill>
                <a:latin typeface="Times New Roman" pitchFamily="18" charset="0"/>
                <a:ea typeface="Times New Roman"/>
                <a:cs typeface="Times New Roman" pitchFamily="18" charset="0"/>
              </a:rPr>
              <a:t> un par to, </a:t>
            </a:r>
            <a:r>
              <a:rPr lang="en-US" sz="2200" dirty="0" err="1">
                <a:solidFill>
                  <a:srgbClr val="1A1A1A"/>
                </a:solidFill>
                <a:latin typeface="Times New Roman" pitchFamily="18" charset="0"/>
                <a:ea typeface="Times New Roman"/>
                <a:cs typeface="Times New Roman" pitchFamily="18" charset="0"/>
              </a:rPr>
              <a:t>ko</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viņi</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ir</a:t>
            </a:r>
            <a:r>
              <a:rPr lang="en-US" sz="2200" dirty="0">
                <a:solidFill>
                  <a:srgbClr val="1A1A1A"/>
                </a:solidFill>
                <a:latin typeface="Times New Roman" pitchFamily="18" charset="0"/>
                <a:ea typeface="Times New Roman"/>
                <a:cs typeface="Times New Roman" pitchFamily="18" charset="0"/>
              </a:rPr>
              <a:t> </a:t>
            </a:r>
            <a:r>
              <a:rPr lang="en-US" sz="2200" dirty="0" err="1">
                <a:solidFill>
                  <a:srgbClr val="1A1A1A"/>
                </a:solidFill>
                <a:latin typeface="Times New Roman" pitchFamily="18" charset="0"/>
                <a:ea typeface="Times New Roman"/>
                <a:cs typeface="Times New Roman" pitchFamily="18" charset="0"/>
              </a:rPr>
              <a:t>iemācījušies</a:t>
            </a:r>
            <a:r>
              <a:rPr lang="en-US" sz="2200" dirty="0">
                <a:solidFill>
                  <a:srgbClr val="1A1A1A"/>
                </a:solidFill>
                <a:latin typeface="Times New Roman" pitchFamily="18" charset="0"/>
                <a:ea typeface="Times New Roman"/>
                <a:cs typeface="Times New Roman" pitchFamily="18" charset="0"/>
              </a:rPr>
              <a:t>.</a:t>
            </a:r>
            <a:endParaRPr lang="en-US" sz="2200" dirty="0">
              <a:latin typeface="Times New Roman" pitchFamily="18" charset="0"/>
              <a:ea typeface="Calibri"/>
              <a:cs typeface="Times New Roman" pitchFamily="18" charset="0"/>
            </a:endParaRPr>
          </a:p>
          <a:p>
            <a:endParaRPr lang="en-US" sz="2200" dirty="0"/>
          </a:p>
        </p:txBody>
      </p:sp>
    </p:spTree>
    <p:extLst>
      <p:ext uri="{BB962C8B-B14F-4D97-AF65-F5344CB8AC3E}">
        <p14:creationId xmlns:p14="http://schemas.microsoft.com/office/powerpoint/2010/main" val="1608345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a:t>PRIEKŠROCĪBAS</a:t>
            </a:r>
            <a:endParaRPr lang="en-US" dirty="0"/>
          </a:p>
        </p:txBody>
      </p:sp>
      <p:sp>
        <p:nvSpPr>
          <p:cNvPr id="3" name="Content Placeholder 2"/>
          <p:cNvSpPr>
            <a:spLocks noGrp="1"/>
          </p:cNvSpPr>
          <p:nvPr>
            <p:ph idx="1"/>
          </p:nvPr>
        </p:nvSpPr>
        <p:spPr>
          <a:xfrm>
            <a:off x="323528" y="1412776"/>
            <a:ext cx="8640960" cy="5115198"/>
          </a:xfrm>
        </p:spPr>
        <p:txBody>
          <a:bodyPr>
            <a:noAutofit/>
          </a:bodyPr>
          <a:lstStyle/>
          <a:p>
            <a:pPr algn="just">
              <a:lnSpc>
                <a:spcPct val="115000"/>
              </a:lnSpc>
              <a:spcAft>
                <a:spcPts val="2100"/>
              </a:spcAft>
            </a:pPr>
            <a:r>
              <a:rPr lang="en-US" sz="2000" dirty="0" err="1" smtClean="0">
                <a:solidFill>
                  <a:srgbClr val="1A1A1A"/>
                </a:solidFill>
                <a:latin typeface="Georgia"/>
                <a:ea typeface="Times New Roman"/>
                <a:cs typeface="Times New Roman"/>
              </a:rPr>
              <a:t>Uz</a:t>
            </a:r>
            <a:r>
              <a:rPr lang="en-US" sz="2000" dirty="0" smtClean="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problēmām</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balstītai</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apguvei</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ir</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zināmas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daudzas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priekšrocības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kā</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piemēram</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augstāka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motivācija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dabiskās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izziņas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rosināšana</a:t>
            </a:r>
            <a:r>
              <a:rPr lang="en-US" sz="2000" dirty="0">
                <a:solidFill>
                  <a:srgbClr val="1A1A1A"/>
                </a:solidFill>
                <a:latin typeface="Georgia"/>
                <a:ea typeface="Times New Roman"/>
                <a:cs typeface="Times New Roman"/>
              </a:rPr>
              <a:t> un </a:t>
            </a:r>
            <a:r>
              <a:rPr lang="en-US" sz="2000" dirty="0" err="1">
                <a:solidFill>
                  <a:srgbClr val="1A1A1A"/>
                </a:solidFill>
                <a:latin typeface="Georgia"/>
                <a:ea typeface="Times New Roman"/>
                <a:cs typeface="Times New Roman"/>
              </a:rPr>
              <a:t>bērna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aktīva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iesaiste</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mācību</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procesā</a:t>
            </a:r>
            <a:r>
              <a:rPr lang="en-US" sz="2000" dirty="0">
                <a:solidFill>
                  <a:srgbClr val="1A1A1A"/>
                </a:solidFill>
                <a:latin typeface="Georgia"/>
                <a:ea typeface="Times New Roman"/>
                <a:cs typeface="Times New Roman"/>
              </a:rPr>
              <a:t>.</a:t>
            </a:r>
            <a:endParaRPr lang="en-US" sz="2000" dirty="0">
              <a:latin typeface="Calibri"/>
              <a:ea typeface="Calibri"/>
              <a:cs typeface="Times New Roman"/>
            </a:endParaRPr>
          </a:p>
          <a:p>
            <a:pPr algn="just">
              <a:lnSpc>
                <a:spcPct val="115000"/>
              </a:lnSpc>
              <a:spcAft>
                <a:spcPts val="2100"/>
              </a:spcAft>
            </a:pPr>
            <a:r>
              <a:rPr lang="en-US" sz="2000" b="1" dirty="0" err="1">
                <a:solidFill>
                  <a:srgbClr val="1A1A1A"/>
                </a:solidFill>
                <a:latin typeface="Georgia"/>
                <a:ea typeface="Times New Roman"/>
                <a:cs typeface="Times New Roman"/>
              </a:rPr>
              <a:t>Dabiskās</a:t>
            </a:r>
            <a:r>
              <a:rPr lang="en-US" sz="2000" b="1" dirty="0">
                <a:solidFill>
                  <a:srgbClr val="1A1A1A"/>
                </a:solidFill>
                <a:latin typeface="Georgia"/>
                <a:ea typeface="Times New Roman"/>
                <a:cs typeface="Times New Roman"/>
              </a:rPr>
              <a:t> </a:t>
            </a:r>
            <a:r>
              <a:rPr lang="en-US" sz="2000" b="1" dirty="0" err="1">
                <a:solidFill>
                  <a:srgbClr val="1A1A1A"/>
                </a:solidFill>
                <a:latin typeface="Georgia"/>
                <a:ea typeface="Times New Roman"/>
                <a:cs typeface="Times New Roman"/>
              </a:rPr>
              <a:t>izziņas</a:t>
            </a:r>
            <a:r>
              <a:rPr lang="en-US" sz="2000" b="1" dirty="0">
                <a:solidFill>
                  <a:srgbClr val="1A1A1A"/>
                </a:solidFill>
                <a:latin typeface="Georgia"/>
                <a:ea typeface="Times New Roman"/>
                <a:cs typeface="Times New Roman"/>
              </a:rPr>
              <a:t> </a:t>
            </a:r>
            <a:r>
              <a:rPr lang="en-US" sz="2000" b="1" dirty="0" err="1">
                <a:solidFill>
                  <a:srgbClr val="1A1A1A"/>
                </a:solidFill>
                <a:latin typeface="Georgia"/>
                <a:ea typeface="Times New Roman"/>
                <a:cs typeface="Times New Roman"/>
              </a:rPr>
              <a:t>rosināšana</a:t>
            </a:r>
            <a:r>
              <a:rPr lang="en-US" sz="2000" b="1" dirty="0">
                <a:solidFill>
                  <a:srgbClr val="1A1A1A"/>
                </a:solidFill>
                <a:latin typeface="Georgia"/>
                <a:ea typeface="Times New Roman"/>
                <a:cs typeface="Times New Roman"/>
              </a:rPr>
              <a:t>.</a:t>
            </a:r>
            <a:r>
              <a:rPr lang="en-US" sz="2000" dirty="0">
                <a:solidFill>
                  <a:srgbClr val="1A1A1A"/>
                </a:solidFill>
                <a:latin typeface="Georgia"/>
                <a:ea typeface="Times New Roman"/>
                <a:cs typeface="Times New Roman"/>
              </a:rPr>
              <a:t> PBL </a:t>
            </a:r>
            <a:r>
              <a:rPr lang="en-US" sz="2000" dirty="0" err="1">
                <a:solidFill>
                  <a:srgbClr val="1A1A1A"/>
                </a:solidFill>
                <a:latin typeface="Georgia"/>
                <a:ea typeface="Times New Roman"/>
                <a:cs typeface="Times New Roman"/>
              </a:rPr>
              <a:t>caur</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teorijas</a:t>
            </a:r>
            <a:r>
              <a:rPr lang="en-US" sz="2000" dirty="0">
                <a:solidFill>
                  <a:srgbClr val="1A1A1A"/>
                </a:solidFill>
                <a:latin typeface="Georgia"/>
                <a:ea typeface="Times New Roman"/>
                <a:cs typeface="Times New Roman"/>
              </a:rPr>
              <a:t> un </a:t>
            </a:r>
            <a:r>
              <a:rPr lang="en-US" sz="2000" dirty="0" err="1">
                <a:solidFill>
                  <a:srgbClr val="1A1A1A"/>
                </a:solidFill>
                <a:latin typeface="Georgia"/>
                <a:ea typeface="Times New Roman"/>
                <a:cs typeface="Times New Roman"/>
              </a:rPr>
              <a:t>prakses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mijiedarbību</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rosina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bērnu</a:t>
            </a:r>
            <a:r>
              <a:rPr lang="en-US" sz="2000" dirty="0">
                <a:solidFill>
                  <a:srgbClr val="1A1A1A"/>
                </a:solidFill>
                <a:latin typeface="Georgia"/>
                <a:ea typeface="Times New Roman"/>
                <a:cs typeface="Times New Roman"/>
              </a:rPr>
              <a:t> nu </a:t>
            </a:r>
            <a:r>
              <a:rPr lang="en-US" sz="2000" dirty="0" err="1">
                <a:solidFill>
                  <a:srgbClr val="1A1A1A"/>
                </a:solidFill>
                <a:latin typeface="Georgia"/>
                <a:ea typeface="Times New Roman"/>
                <a:cs typeface="Times New Roman"/>
              </a:rPr>
              <a:t>vai</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studentu</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uzzināt</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vairāk</a:t>
            </a:r>
            <a:r>
              <a:rPr lang="en-US" sz="2000" dirty="0">
                <a:solidFill>
                  <a:srgbClr val="1A1A1A"/>
                </a:solidFill>
                <a:latin typeface="Georgia"/>
                <a:ea typeface="Times New Roman"/>
                <a:cs typeface="Times New Roman"/>
              </a:rPr>
              <a:t> un </a:t>
            </a:r>
            <a:r>
              <a:rPr lang="en-US" sz="2000" dirty="0" err="1">
                <a:solidFill>
                  <a:srgbClr val="1A1A1A"/>
                </a:solidFill>
                <a:latin typeface="Georgia"/>
                <a:ea typeface="Times New Roman"/>
                <a:cs typeface="Times New Roman"/>
              </a:rPr>
              <a:t>apgūt</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vairāk</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Diskusija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ilgāk</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nekā</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teorētiskā</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lekcija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paliek</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viņa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atmiņā</a:t>
            </a:r>
            <a:r>
              <a:rPr lang="en-US" sz="2000" dirty="0">
                <a:solidFill>
                  <a:srgbClr val="1A1A1A"/>
                </a:solidFill>
                <a:latin typeface="Georgia"/>
                <a:ea typeface="Times New Roman"/>
                <a:cs typeface="Times New Roman"/>
              </a:rPr>
              <a:t>.</a:t>
            </a:r>
            <a:endParaRPr lang="en-US" sz="2000" dirty="0">
              <a:latin typeface="Calibri"/>
              <a:ea typeface="Calibri"/>
              <a:cs typeface="Times New Roman"/>
            </a:endParaRPr>
          </a:p>
          <a:p>
            <a:pPr algn="just">
              <a:lnSpc>
                <a:spcPct val="115000"/>
              </a:lnSpc>
              <a:spcAft>
                <a:spcPts val="2100"/>
              </a:spcAft>
            </a:pPr>
            <a:r>
              <a:rPr lang="en-US" sz="2000" b="1" dirty="0" err="1">
                <a:solidFill>
                  <a:srgbClr val="1A1A1A"/>
                </a:solidFill>
                <a:latin typeface="Georgia"/>
                <a:ea typeface="Times New Roman"/>
                <a:cs typeface="Times New Roman"/>
              </a:rPr>
              <a:t>Aktīva</a:t>
            </a:r>
            <a:r>
              <a:rPr lang="en-US" sz="2000" b="1" dirty="0">
                <a:solidFill>
                  <a:srgbClr val="1A1A1A"/>
                </a:solidFill>
                <a:latin typeface="Georgia"/>
                <a:ea typeface="Times New Roman"/>
                <a:cs typeface="Times New Roman"/>
              </a:rPr>
              <a:t> </a:t>
            </a:r>
            <a:r>
              <a:rPr lang="en-US" sz="2000" b="1" dirty="0" err="1">
                <a:solidFill>
                  <a:srgbClr val="1A1A1A"/>
                </a:solidFill>
                <a:latin typeface="Georgia"/>
                <a:ea typeface="Times New Roman"/>
                <a:cs typeface="Times New Roman"/>
              </a:rPr>
              <a:t>iesaiste</a:t>
            </a:r>
            <a:r>
              <a:rPr lang="en-US" sz="2000" b="1" dirty="0">
                <a:solidFill>
                  <a:srgbClr val="1A1A1A"/>
                </a:solidFill>
                <a:latin typeface="Georgia"/>
                <a:ea typeface="Times New Roman"/>
                <a:cs typeface="Times New Roman"/>
              </a:rPr>
              <a:t>.</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Bērniem</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ir</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iespējams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līdzdarboties</a:t>
            </a:r>
            <a:r>
              <a:rPr lang="en-US" sz="2000" dirty="0">
                <a:solidFill>
                  <a:srgbClr val="1A1A1A"/>
                </a:solidFill>
                <a:latin typeface="Georgia"/>
                <a:ea typeface="Times New Roman"/>
                <a:cs typeface="Times New Roman"/>
              </a:rPr>
              <a:t> un </a:t>
            </a:r>
            <a:r>
              <a:rPr lang="en-US" sz="2000" dirty="0" err="1">
                <a:solidFill>
                  <a:srgbClr val="1A1A1A"/>
                </a:solidFill>
                <a:latin typeface="Georgia"/>
                <a:ea typeface="Times New Roman"/>
                <a:cs typeface="Times New Roman"/>
              </a:rPr>
              <a:t>iesaistīties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visās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apkārt</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notiekošajās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aktivitātēs</a:t>
            </a:r>
            <a:r>
              <a:rPr lang="en-US" sz="2000" dirty="0">
                <a:solidFill>
                  <a:srgbClr val="1A1A1A"/>
                </a:solidFill>
                <a:latin typeface="Georgia"/>
                <a:ea typeface="Times New Roman"/>
                <a:cs typeface="Times New Roman"/>
              </a:rPr>
              <a:t>.</a:t>
            </a:r>
            <a:endParaRPr lang="en-US" sz="2000" dirty="0">
              <a:latin typeface="Calibri"/>
              <a:ea typeface="Calibri"/>
              <a:cs typeface="Times New Roman"/>
            </a:endParaRPr>
          </a:p>
          <a:p>
            <a:pPr algn="just">
              <a:lnSpc>
                <a:spcPct val="115000"/>
              </a:lnSpc>
              <a:spcAft>
                <a:spcPts val="2100"/>
              </a:spcAft>
            </a:pPr>
            <a:r>
              <a:rPr lang="en-US" sz="2000" b="1" dirty="0" err="1">
                <a:solidFill>
                  <a:srgbClr val="1A1A1A"/>
                </a:solidFill>
                <a:latin typeface="Georgia"/>
                <a:ea typeface="Times New Roman"/>
                <a:cs typeface="Times New Roman"/>
              </a:rPr>
              <a:t>Augstāka</a:t>
            </a:r>
            <a:r>
              <a:rPr lang="en-US" sz="2000" b="1" dirty="0">
                <a:solidFill>
                  <a:srgbClr val="1A1A1A"/>
                </a:solidFill>
                <a:latin typeface="Georgia"/>
                <a:ea typeface="Times New Roman"/>
                <a:cs typeface="Times New Roman"/>
              </a:rPr>
              <a:t> </a:t>
            </a:r>
            <a:r>
              <a:rPr lang="en-US" sz="2000" b="1" dirty="0" err="1">
                <a:solidFill>
                  <a:srgbClr val="1A1A1A"/>
                </a:solidFill>
                <a:latin typeface="Georgia"/>
                <a:ea typeface="Times New Roman"/>
                <a:cs typeface="Times New Roman"/>
              </a:rPr>
              <a:t>motivācija</a:t>
            </a:r>
            <a:r>
              <a:rPr lang="en-US" sz="2000" b="1" dirty="0">
                <a:solidFill>
                  <a:srgbClr val="1A1A1A"/>
                </a:solidFill>
                <a:latin typeface="Georgia"/>
                <a:ea typeface="Times New Roman"/>
                <a:cs typeface="Times New Roman"/>
              </a:rPr>
              <a:t>.</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Iesaistes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rezultātā</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palielinās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bērna</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vēlme</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uzzināt</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vairāk</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lai</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arī</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viņš</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varētu</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izteikt</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savas</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domas</a:t>
            </a:r>
            <a:r>
              <a:rPr lang="en-US" sz="2000" dirty="0">
                <a:solidFill>
                  <a:srgbClr val="1A1A1A"/>
                </a:solidFill>
                <a:latin typeface="Georgia"/>
                <a:ea typeface="Times New Roman"/>
                <a:cs typeface="Times New Roman"/>
              </a:rPr>
              <a:t> un </a:t>
            </a:r>
            <a:r>
              <a:rPr lang="en-US" sz="2000" dirty="0" err="1">
                <a:solidFill>
                  <a:srgbClr val="1A1A1A"/>
                </a:solidFill>
                <a:latin typeface="Georgia"/>
                <a:ea typeface="Times New Roman"/>
                <a:cs typeface="Times New Roman"/>
              </a:rPr>
              <a:t>viedokli</a:t>
            </a:r>
            <a:r>
              <a:rPr lang="en-US" sz="2000" dirty="0">
                <a:solidFill>
                  <a:srgbClr val="1A1A1A"/>
                </a:solidFill>
                <a:latin typeface="Georgia"/>
                <a:ea typeface="Times New Roman"/>
                <a:cs typeface="Times New Roman"/>
              </a:rPr>
              <a:t> par </a:t>
            </a:r>
            <a:r>
              <a:rPr lang="en-US" sz="2000" dirty="0" err="1">
                <a:solidFill>
                  <a:srgbClr val="1A1A1A"/>
                </a:solidFill>
                <a:latin typeface="Georgia"/>
                <a:ea typeface="Times New Roman"/>
                <a:cs typeface="Times New Roman"/>
              </a:rPr>
              <a:t>piedāvāto</a:t>
            </a:r>
            <a:r>
              <a:rPr lang="en-US" sz="2000" dirty="0">
                <a:solidFill>
                  <a:srgbClr val="1A1A1A"/>
                </a:solidFill>
                <a:latin typeface="Georgia"/>
                <a:ea typeface="Times New Roman"/>
                <a:cs typeface="Times New Roman"/>
              </a:rPr>
              <a:t> </a:t>
            </a:r>
            <a:r>
              <a:rPr lang="en-US" sz="2000" dirty="0" err="1">
                <a:solidFill>
                  <a:srgbClr val="1A1A1A"/>
                </a:solidFill>
                <a:latin typeface="Georgia"/>
                <a:ea typeface="Times New Roman"/>
                <a:cs typeface="Times New Roman"/>
              </a:rPr>
              <a:t>jautājumu</a:t>
            </a:r>
            <a:r>
              <a:rPr lang="en-US" sz="2000" dirty="0">
                <a:solidFill>
                  <a:srgbClr val="1A1A1A"/>
                </a:solidFill>
                <a:latin typeface="Georgia"/>
                <a:ea typeface="Times New Roman"/>
                <a:cs typeface="Times New Roman"/>
              </a:rPr>
              <a:t>.</a:t>
            </a:r>
            <a:endParaRPr lang="en-US" sz="2000" dirty="0">
              <a:latin typeface="Calibri"/>
              <a:ea typeface="Calibri"/>
              <a:cs typeface="Times New Roman"/>
            </a:endParaRPr>
          </a:p>
          <a:p>
            <a:endParaRPr lang="en-US" sz="2000" dirty="0"/>
          </a:p>
        </p:txBody>
      </p:sp>
    </p:spTree>
    <p:extLst>
      <p:ext uri="{BB962C8B-B14F-4D97-AF65-F5344CB8AC3E}">
        <p14:creationId xmlns:p14="http://schemas.microsoft.com/office/powerpoint/2010/main" val="23659099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267</TotalTime>
  <Words>725</Words>
  <Application>Microsoft Office PowerPoint</Application>
  <PresentationFormat>On-screen Show (4:3)</PresentationFormat>
  <Paragraphs>134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Trek</vt:lpstr>
      <vt:lpstr>    „Jaunu metožu izmantošana pii        ievērojot kompetenču pieeju”</vt:lpstr>
      <vt:lpstr>Metode</vt:lpstr>
      <vt:lpstr>???</vt:lpstr>
      <vt:lpstr>Metodes</vt:lpstr>
      <vt:lpstr> CLIL  satura un valodas integrētā apguve Content and Language Integrated Learning  </vt:lpstr>
      <vt:lpstr>       PBL uz problēmām balstīta mācīšanās   problem-based learning    </vt:lpstr>
      <vt:lpstr>PowerPoint Presentation</vt:lpstr>
      <vt:lpstr>Kā darbojas šī metode?</vt:lpstr>
      <vt:lpstr>PRIEKŠROCĪBAS</vt:lpstr>
      <vt:lpstr> TRŪKUMI</vt:lpstr>
      <vt:lpstr>Rotaļa</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140428</dc:creator>
  <cp:lastModifiedBy>140428</cp:lastModifiedBy>
  <cp:revision>25</cp:revision>
  <dcterms:created xsi:type="dcterms:W3CDTF">2019-05-03T08:07:31Z</dcterms:created>
  <dcterms:modified xsi:type="dcterms:W3CDTF">2020-02-18T07:57:27Z</dcterms:modified>
</cp:coreProperties>
</file>