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8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72" r:id="rId15"/>
    <p:sldId id="270" r:id="rId16"/>
    <p:sldId id="271" r:id="rId17"/>
    <p:sldId id="273" r:id="rId18"/>
    <p:sldId id="274" r:id="rId19"/>
    <p:sldId id="313" r:id="rId20"/>
    <p:sldId id="314" r:id="rId21"/>
    <p:sldId id="277" r:id="rId22"/>
    <p:sldId id="275" r:id="rId23"/>
    <p:sldId id="278" r:id="rId24"/>
    <p:sldId id="279" r:id="rId25"/>
    <p:sldId id="310" r:id="rId26"/>
    <p:sldId id="311" r:id="rId27"/>
    <p:sldId id="284" r:id="rId28"/>
    <p:sldId id="315" r:id="rId29"/>
    <p:sldId id="312" r:id="rId30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FF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354" y="-72"/>
      </p:cViewPr>
      <p:guideLst>
        <p:guide orient="horz" pos="2160"/>
        <p:guide pos="28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62052-AECF-4047-9CA5-D2851AE0D958}" type="datetimeFigureOut">
              <a:rPr lang="lv-LV" smtClean="0"/>
              <a:pPr/>
              <a:t>2020.02.18.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2CA-2B88-4526-8C4F-D9796DAA0BE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62052-AECF-4047-9CA5-D2851AE0D958}" type="datetimeFigureOut">
              <a:rPr lang="lv-LV" smtClean="0"/>
              <a:pPr/>
              <a:t>2020.02.18.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2CA-2B88-4526-8C4F-D9796DAA0BE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62052-AECF-4047-9CA5-D2851AE0D958}" type="datetimeFigureOut">
              <a:rPr lang="lv-LV" smtClean="0"/>
              <a:pPr/>
              <a:t>2020.02.18.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2CA-2B88-4526-8C4F-D9796DAA0BE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62052-AECF-4047-9CA5-D2851AE0D958}" type="datetimeFigureOut">
              <a:rPr lang="lv-LV" smtClean="0"/>
              <a:pPr/>
              <a:t>2020.02.18.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2CA-2B88-4526-8C4F-D9796DAA0BE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62052-AECF-4047-9CA5-D2851AE0D958}" type="datetimeFigureOut">
              <a:rPr lang="lv-LV" smtClean="0"/>
              <a:pPr/>
              <a:t>2020.02.18.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2CA-2B88-4526-8C4F-D9796DAA0BE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62052-AECF-4047-9CA5-D2851AE0D958}" type="datetimeFigureOut">
              <a:rPr lang="lv-LV" smtClean="0"/>
              <a:pPr/>
              <a:t>2020.02.18.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2CA-2B88-4526-8C4F-D9796DAA0BE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62052-AECF-4047-9CA5-D2851AE0D958}" type="datetimeFigureOut">
              <a:rPr lang="lv-LV" smtClean="0"/>
              <a:pPr/>
              <a:t>2020.02.18.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2CA-2B88-4526-8C4F-D9796DAA0BE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62052-AECF-4047-9CA5-D2851AE0D958}" type="datetimeFigureOut">
              <a:rPr lang="lv-LV" smtClean="0"/>
              <a:pPr/>
              <a:t>2020.02.18.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2CA-2B88-4526-8C4F-D9796DAA0BE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62052-AECF-4047-9CA5-D2851AE0D958}" type="datetimeFigureOut">
              <a:rPr lang="lv-LV" smtClean="0"/>
              <a:pPr/>
              <a:t>2020.02.18.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2CA-2B88-4526-8C4F-D9796DAA0BE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62052-AECF-4047-9CA5-D2851AE0D958}" type="datetimeFigureOut">
              <a:rPr lang="lv-LV" smtClean="0"/>
              <a:pPr/>
              <a:t>2020.02.18.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2CA-2B88-4526-8C4F-D9796DAA0BE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62052-AECF-4047-9CA5-D2851AE0D958}" type="datetimeFigureOut">
              <a:rPr lang="lv-LV" smtClean="0"/>
              <a:pPr/>
              <a:t>2020.02.18.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2CA-2B88-4526-8C4F-D9796DAA0BE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62052-AECF-4047-9CA5-D2851AE0D958}" type="datetimeFigureOut">
              <a:rPr lang="lv-LV" smtClean="0"/>
              <a:pPr/>
              <a:t>2020.02.18.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542CA-2B88-4526-8C4F-D9796DAA0BE9}" type="slidenum">
              <a:rPr lang="lv-LV" smtClean="0"/>
              <a:pPr/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7471" y="332656"/>
            <a:ext cx="4357718" cy="2715979"/>
          </a:xfrm>
        </p:spPr>
        <p:txBody>
          <a:bodyPr/>
          <a:lstStyle/>
          <a:p>
            <a:r>
              <a:rPr lang="lv-LV" sz="6600" dirty="0" smtClean="0">
                <a:latin typeface="Arial Black" pitchFamily="34" charset="0"/>
              </a:rPr>
              <a:t/>
            </a:r>
            <a:br>
              <a:rPr lang="lv-LV" sz="6600" dirty="0" smtClean="0">
                <a:latin typeface="Arial Black" pitchFamily="34" charset="0"/>
              </a:rPr>
            </a:br>
            <a:r>
              <a:rPr lang="lv-LV" sz="6600" dirty="0" smtClean="0">
                <a:latin typeface="Arial Black" pitchFamily="34" charset="0"/>
              </a:rPr>
              <a:t>Koki</a:t>
            </a:r>
            <a:endParaRPr lang="lv-LV" sz="6600" dirty="0"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95962" y="4359275"/>
            <a:ext cx="5214974" cy="1185874"/>
          </a:xfrm>
        </p:spPr>
        <p:txBody>
          <a:bodyPr>
            <a:normAutofit/>
          </a:bodyPr>
          <a:lstStyle/>
          <a:p>
            <a:pPr algn="r"/>
            <a:r>
              <a:rPr lang="lv-LV" sz="2000" b="1" dirty="0" smtClean="0">
                <a:solidFill>
                  <a:schemeClr val="tx1"/>
                </a:solidFill>
              </a:rPr>
              <a:t>3-4 gadus vecu bērnu grupa ''Saulstariņš'' </a:t>
            </a:r>
          </a:p>
          <a:p>
            <a:pPr algn="r"/>
            <a:r>
              <a:rPr lang="lv-LV" sz="2000" b="1" dirty="0" smtClean="0">
                <a:solidFill>
                  <a:schemeClr val="tx1"/>
                </a:solidFill>
              </a:rPr>
              <a:t>Skolotājas: Aleksandra </a:t>
            </a:r>
            <a:r>
              <a:rPr lang="lv-LV" sz="2000" b="1" dirty="0" err="1" smtClean="0">
                <a:solidFill>
                  <a:schemeClr val="tx1"/>
                </a:solidFill>
              </a:rPr>
              <a:t>Beluza</a:t>
            </a:r>
            <a:endParaRPr lang="lv-LV" sz="2000" b="1" dirty="0" smtClean="0">
              <a:solidFill>
                <a:schemeClr val="tx1"/>
              </a:solidFill>
            </a:endParaRPr>
          </a:p>
          <a:p>
            <a:pPr algn="r"/>
            <a:r>
              <a:rPr lang="lv-LV" sz="2000" b="1" dirty="0" smtClean="0">
                <a:solidFill>
                  <a:schemeClr val="tx1"/>
                </a:solidFill>
              </a:rPr>
              <a:t>Santa Sīpoliņa</a:t>
            </a:r>
            <a:endParaRPr lang="lv-LV" sz="2000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Users\140428\Desktop\erasmus2020fl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2362718" cy="99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419410_330067747705604_786918038470813286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8000"/>
            <a:ext cx="4207501" cy="6120000"/>
          </a:xfrm>
          <a:prstGeom prst="rect">
            <a:avLst/>
          </a:prstGeom>
        </p:spPr>
      </p:pic>
      <p:pic>
        <p:nvPicPr>
          <p:cNvPr id="3" name="Picture 2" descr="58711597_571428306713058_153627929033152921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738000"/>
            <a:ext cx="4579592" cy="612000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0" y="214290"/>
            <a:ext cx="428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altLang="ru-RU" b="1" dirty="0"/>
              <a:t>Ceriņu krūmi ceturtās nedēļas sākumā.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8571186_788829804832761_831720620451849830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-171400"/>
            <a:ext cx="5131837" cy="685800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5753735" y="629920"/>
            <a:ext cx="2778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altLang="ru-RU" b="1"/>
              <a:t>Bērza sulu tecināšana pastaigas laikā.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8858016_2553580141535295_511019784736237158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286115" cy="4680000"/>
          </a:xfrm>
          <a:prstGeom prst="rect">
            <a:avLst/>
          </a:prstGeom>
        </p:spPr>
      </p:pic>
      <p:pic>
        <p:nvPicPr>
          <p:cNvPr id="5" name="Picture 4" descr="59488686_569614546894677_552126365252452352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820" y="285728"/>
            <a:ext cx="3480180" cy="4680000"/>
          </a:xfrm>
          <a:prstGeom prst="rect">
            <a:avLst/>
          </a:prstGeom>
        </p:spPr>
      </p:pic>
      <p:pic>
        <p:nvPicPr>
          <p:cNvPr id="6" name="Picture 5" descr="59022682_2356888887867959_7015980582987366400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39747" y="3091763"/>
            <a:ext cx="3212474" cy="432000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3538855" y="1234440"/>
            <a:ext cx="20662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altLang="ru-RU" sz="2000" b="1"/>
              <a:t>Sulas nogaršošana.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823339_564518660702872_4486227541220130816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480"/>
            <a:ext cx="4040817" cy="5400000"/>
          </a:xfrm>
          <a:prstGeom prst="rect">
            <a:avLst/>
          </a:prstGeom>
        </p:spPr>
      </p:pic>
      <p:pic>
        <p:nvPicPr>
          <p:cNvPr id="3" name="Picture 2" descr="59229772_349893435885244_628062556565327052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571480"/>
            <a:ext cx="4040817" cy="540000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1216660" y="6130290"/>
            <a:ext cx="6811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altLang="ru-RU" sz="2000" b="1"/>
              <a:t>Aktīvi centāmies noteikt koku platumu mūsu PII teritorijā.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758422_441910626582218_8643331390655430656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642918"/>
            <a:ext cx="3232653" cy="4320000"/>
          </a:xfrm>
          <a:prstGeom prst="rect">
            <a:avLst/>
          </a:prstGeom>
        </p:spPr>
      </p:pic>
      <p:pic>
        <p:nvPicPr>
          <p:cNvPr id="4" name="Picture 3" descr="59022636_2314084038807273_268679207849453158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2538000"/>
            <a:ext cx="3232653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439602_330273571013880_46421397675075174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2654" cy="4320000"/>
          </a:xfrm>
          <a:prstGeom prst="rect">
            <a:avLst/>
          </a:prstGeom>
        </p:spPr>
      </p:pic>
      <p:pic>
        <p:nvPicPr>
          <p:cNvPr id="3" name="Picture 2" descr="58852703_824678397900524_872301018511677849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1428736"/>
            <a:ext cx="3232654" cy="4320000"/>
          </a:xfrm>
          <a:prstGeom prst="rect">
            <a:avLst/>
          </a:prstGeom>
        </p:spPr>
      </p:pic>
      <p:pic>
        <p:nvPicPr>
          <p:cNvPr id="4" name="Picture 3" descr="59189143_2316847751967590_3233227418806255616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347" y="2538000"/>
            <a:ext cx="3232653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419030_408146756684887_76089949853581312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347" y="0"/>
            <a:ext cx="3232653" cy="4320000"/>
          </a:xfrm>
          <a:prstGeom prst="rect">
            <a:avLst/>
          </a:prstGeom>
        </p:spPr>
      </p:pic>
      <p:pic>
        <p:nvPicPr>
          <p:cNvPr id="3" name="Picture 2" descr="59295871_1183877448444682_5175419236444536832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32653" cy="4320000"/>
          </a:xfrm>
          <a:prstGeom prst="rect">
            <a:avLst/>
          </a:prstGeom>
        </p:spPr>
      </p:pic>
      <p:pic>
        <p:nvPicPr>
          <p:cNvPr id="4" name="Picture 3" descr="58809858_2270996356449473_7515414008824856576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88" y="2538000"/>
            <a:ext cx="3232653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439969_591947881285808_4608936457673900032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285728"/>
            <a:ext cx="7216364" cy="540000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0" y="6000768"/>
            <a:ext cx="460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altLang="ru-RU" b="1" dirty="0"/>
              <a:t>Sadarbība ar vecākiem- </a:t>
            </a:r>
            <a:r>
              <a:rPr lang="lv-LV" altLang="ru-RU" b="1" dirty="0" smtClean="0"/>
              <a:t>  </a:t>
            </a:r>
            <a:r>
              <a:rPr lang="lv-LV" altLang="ru-RU" b="1" dirty="0"/>
              <a:t>katrs bērns atnesa pa diviem koku zariem (bērza un kļavas).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90503_091202 -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Picture 2" descr="IMG_20190503_0914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712415" y="2388143"/>
            <a:ext cx="4800000" cy="360000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5683885" y="270510"/>
            <a:ext cx="3023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altLang="ru-RU" sz="2800" b="1" dirty="0" smtClean="0"/>
              <a:t>Grupas </a:t>
            </a:r>
            <a:r>
              <a:rPr lang="lv-LV" altLang="ru-RU" sz="2800" b="1" dirty="0"/>
              <a:t>izkārtojums.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90503_091158 -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7943" y="617207"/>
            <a:ext cx="75009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lv-LV" dirty="0" smtClean="0">
                <a:latin typeface="Arial Black" panose="020B0A04020102020204" pitchFamily="34" charset="0"/>
              </a:rPr>
              <a:t>MĒRĶIS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Bagātināt bērnu priekšstatu par kokiem un krūmiem, un to daļām.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lv-LV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6554" y="1702749"/>
            <a:ext cx="3286148" cy="3507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lv-LV" sz="2400" dirty="0" smtClean="0">
                <a:latin typeface="Arial Black" panose="020B0A04020102020204" pitchFamily="34" charset="0"/>
              </a:rPr>
              <a:t> Izmantojamas metodes: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lv-LV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Pētīšana;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lv-LV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Pētījums;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lv-LV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Eksperimentu metode 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lv-LV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Rotaļmetode;</a:t>
            </a:r>
            <a:endParaRPr lang="lv-LV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lv-LV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PBL.</a:t>
            </a:r>
            <a:endParaRPr lang="lv-LV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90503_091715 -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785794"/>
            <a:ext cx="3811751" cy="5400000"/>
          </a:xfrm>
          <a:prstGeom prst="rect">
            <a:avLst/>
          </a:prstGeom>
        </p:spPr>
      </p:pic>
      <p:pic>
        <p:nvPicPr>
          <p:cNvPr id="6" name="Picture 5" descr="IMG_20190503_0916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14346" y="714356"/>
            <a:ext cx="4050000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392764_656382161468083_200229321056662323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357166"/>
            <a:ext cx="3367636" cy="2520000"/>
          </a:xfrm>
          <a:prstGeom prst="rect">
            <a:avLst/>
          </a:prstGeom>
        </p:spPr>
      </p:pic>
      <p:pic>
        <p:nvPicPr>
          <p:cNvPr id="4" name="Picture 3" descr="IMG_20190503_0922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12" y="3143248"/>
            <a:ext cx="2700000" cy="3600000"/>
          </a:xfrm>
          <a:prstGeom prst="rect">
            <a:avLst/>
          </a:prstGeom>
        </p:spPr>
      </p:pic>
      <p:pic>
        <p:nvPicPr>
          <p:cNvPr id="5" name="Picture 4" descr="IMG_20190503_0922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78" y="3143248"/>
            <a:ext cx="2700000" cy="3600000"/>
          </a:xfrm>
          <a:prstGeom prst="rect">
            <a:avLst/>
          </a:prstGeom>
        </p:spPr>
      </p:pic>
      <p:pic>
        <p:nvPicPr>
          <p:cNvPr id="6" name="Picture 5" descr="IMG_20190503_0937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357166"/>
            <a:ext cx="2970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90503_0925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1000108"/>
            <a:ext cx="4050000" cy="5400000"/>
          </a:xfrm>
          <a:prstGeom prst="rect">
            <a:avLst/>
          </a:prstGeom>
        </p:spPr>
      </p:pic>
      <p:pic>
        <p:nvPicPr>
          <p:cNvPr id="4" name="Picture 3" descr="59285650_412311845988164_187574600209950310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071546"/>
            <a:ext cx="4040817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90503_0924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12" y="1428736"/>
            <a:ext cx="2970000" cy="3960000"/>
          </a:xfrm>
          <a:prstGeom prst="rect">
            <a:avLst/>
          </a:prstGeom>
        </p:spPr>
      </p:pic>
      <p:pic>
        <p:nvPicPr>
          <p:cNvPr id="4" name="Picture 3" descr="59564984_608966996289219_853217897706474700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46" y="2357430"/>
            <a:ext cx="3232653" cy="4320000"/>
          </a:xfrm>
          <a:prstGeom prst="rect">
            <a:avLst/>
          </a:prstGeom>
        </p:spPr>
      </p:pic>
      <p:pic>
        <p:nvPicPr>
          <p:cNvPr id="5" name="Picture 4" descr="IMG_20190503_0920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700000" cy="36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632266_254257128730765_5131062996054835200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" y="563543"/>
            <a:ext cx="4040817" cy="5400000"/>
          </a:xfrm>
          <a:prstGeom prst="rect">
            <a:avLst/>
          </a:prstGeom>
        </p:spPr>
      </p:pic>
      <p:pic>
        <p:nvPicPr>
          <p:cNvPr id="3" name="Picture 2" descr="59632342_868603256816611_493241180360802304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42852"/>
            <a:ext cx="2424490" cy="3240000"/>
          </a:xfrm>
          <a:prstGeom prst="rect">
            <a:avLst/>
          </a:prstGeom>
        </p:spPr>
      </p:pic>
      <p:pic>
        <p:nvPicPr>
          <p:cNvPr id="4" name="Picture 3" descr="59710127_376487339639128_486545850332348416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0826" y="3429000"/>
            <a:ext cx="2424490" cy="32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779145" y="192405"/>
            <a:ext cx="7465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altLang="ru-RU" sz="3200" b="1"/>
              <a:t>Sasniedzamie rezultāti mācību jomās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945167" y="1349996"/>
            <a:ext cx="2857520" cy="369332"/>
          </a:xfrm>
          <a:prstGeom prst="rect">
            <a:avLst/>
          </a:prstGeom>
          <a:solidFill>
            <a:srgbClr val="4BFF9C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VALODU JOMA </a:t>
            </a:r>
            <a:endParaRPr lang="lv-LV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652780" y="2022475"/>
            <a:ext cx="34423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b="1"/>
              <a:t>Nosauc sev pazīstamus </a:t>
            </a:r>
            <a:r>
              <a:rPr lang="lv-LV" altLang="ru-RU" b="1"/>
              <a:t>kokus un</a:t>
            </a:r>
            <a:r>
              <a:rPr lang="ru-RU" altLang="en-US" b="1"/>
              <a:t> to īpašības</a:t>
            </a:r>
            <a:r>
              <a:rPr lang="lv-LV" altLang="ru-RU" b="1"/>
              <a:t>.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052195" y="3231515"/>
            <a:ext cx="26422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b="1"/>
              <a:t>Atkārto un sāk lietot jaunus vārdus </a:t>
            </a:r>
            <a:r>
              <a:rPr lang="lv-LV" altLang="ru-RU" b="1"/>
              <a:t>(spurdze, bērza tāss, pumpuri, miza utt.)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1294130" y="4895850"/>
            <a:ext cx="25082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b="1"/>
              <a:t>Saklausa sev interesējošu informāciju runā un pauž savu attieksmi pret to.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4929190" y="1349996"/>
            <a:ext cx="3071834" cy="369332"/>
          </a:xfrm>
          <a:prstGeom prst="rect">
            <a:avLst/>
          </a:prstGeom>
          <a:solidFill>
            <a:srgbClr val="4BFF9C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DABASZINĀTŅU JOMA</a:t>
            </a:r>
            <a:endParaRPr lang="lv-LV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4711700" y="2022475"/>
            <a:ext cx="33883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b="1" dirty="0" err="1"/>
              <a:t>Runā</a:t>
            </a:r>
            <a:r>
              <a:rPr lang="ru-RU" altLang="en-US" b="1" dirty="0"/>
              <a:t> </a:t>
            </a:r>
            <a:r>
              <a:rPr lang="ru-RU" altLang="en-US" b="1" dirty="0" err="1"/>
              <a:t>par</a:t>
            </a:r>
            <a:r>
              <a:rPr lang="ru-RU" altLang="en-US" b="1" dirty="0"/>
              <a:t> </a:t>
            </a:r>
            <a:r>
              <a:rPr lang="ru-RU" altLang="en-US" b="1" dirty="0" err="1"/>
              <a:t>novēroto</a:t>
            </a:r>
            <a:r>
              <a:rPr lang="ru-RU" altLang="en-US" b="1" dirty="0"/>
              <a:t> </a:t>
            </a:r>
            <a:r>
              <a:rPr lang="ru-RU" altLang="en-US" b="1" dirty="0" err="1"/>
              <a:t>dabas</a:t>
            </a:r>
            <a:r>
              <a:rPr lang="ru-RU" altLang="en-US" b="1" dirty="0"/>
              <a:t> </a:t>
            </a:r>
            <a:r>
              <a:rPr lang="ru-RU" altLang="en-US" b="1" dirty="0" err="1"/>
              <a:t>objektu</a:t>
            </a:r>
            <a:r>
              <a:rPr lang="ru-RU" altLang="en-US" b="1" dirty="0"/>
              <a:t> </a:t>
            </a:r>
            <a:r>
              <a:rPr lang="ru-RU" altLang="en-US" b="1" dirty="0" err="1"/>
              <a:t>izmaiņām</a:t>
            </a:r>
            <a:r>
              <a:rPr lang="ru-RU" altLang="en-US" b="1" dirty="0"/>
              <a:t> </a:t>
            </a:r>
            <a:r>
              <a:rPr lang="ru-RU" altLang="en-US" b="1" dirty="0" err="1"/>
              <a:t>laika</a:t>
            </a:r>
            <a:r>
              <a:rPr lang="ru-RU" altLang="en-US" b="1" dirty="0"/>
              <a:t> </a:t>
            </a:r>
            <a:r>
              <a:rPr lang="ru-RU" altLang="en-US" b="1" dirty="0" err="1"/>
              <a:t>apstākļu</a:t>
            </a:r>
            <a:r>
              <a:rPr lang="ru-RU" altLang="en-US" b="1" dirty="0"/>
              <a:t> </a:t>
            </a:r>
            <a:r>
              <a:rPr lang="ru-RU" altLang="en-US" b="1" dirty="0" err="1"/>
              <a:t>ietekmē</a:t>
            </a:r>
            <a:r>
              <a:rPr lang="ru-RU" altLang="en-US" b="1" dirty="0"/>
              <a:t>.</a:t>
            </a: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5089525" y="3231515"/>
            <a:ext cx="26327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b="1" dirty="0" err="1"/>
              <a:t>Iepazīst</a:t>
            </a:r>
            <a:r>
              <a:rPr lang="ru-RU" altLang="en-US" b="1" dirty="0"/>
              <a:t> </a:t>
            </a:r>
            <a:r>
              <a:rPr lang="ru-RU" altLang="en-US" b="1" dirty="0" err="1"/>
              <a:t>praktiskā</a:t>
            </a:r>
            <a:r>
              <a:rPr lang="ru-RU" altLang="en-US" b="1" dirty="0"/>
              <a:t> </a:t>
            </a:r>
            <a:r>
              <a:rPr lang="ru-RU" altLang="en-US" b="1" dirty="0" err="1"/>
              <a:t>darbībā</a:t>
            </a:r>
            <a:r>
              <a:rPr lang="ru-RU" altLang="en-US" b="1" dirty="0"/>
              <a:t> </a:t>
            </a:r>
            <a:r>
              <a:rPr lang="ru-RU" altLang="en-US" b="1" dirty="0" err="1"/>
              <a:t>dabas</a:t>
            </a:r>
            <a:r>
              <a:rPr lang="ru-RU" altLang="en-US" b="1" dirty="0"/>
              <a:t> </a:t>
            </a:r>
            <a:r>
              <a:rPr lang="ru-RU" altLang="en-US" b="1" dirty="0" err="1"/>
              <a:t>materiālu</a:t>
            </a:r>
            <a:r>
              <a:rPr lang="ru-RU" altLang="en-US" b="1" dirty="0"/>
              <a:t> </a:t>
            </a:r>
            <a:r>
              <a:rPr lang="ru-RU" altLang="en-US" b="1" dirty="0" err="1"/>
              <a:t>un</a:t>
            </a:r>
            <a:r>
              <a:rPr lang="ru-RU" altLang="en-US" b="1" dirty="0"/>
              <a:t> </a:t>
            </a:r>
            <a:r>
              <a:rPr lang="ru-RU" altLang="en-US" b="1" dirty="0" err="1"/>
              <a:t>objektu</a:t>
            </a:r>
            <a:r>
              <a:rPr lang="ru-RU" altLang="en-US" b="1" dirty="0"/>
              <a:t> </a:t>
            </a:r>
            <a:r>
              <a:rPr lang="ru-RU" altLang="en-US" b="1" dirty="0" err="1"/>
              <a:t>īpašības</a:t>
            </a:r>
            <a:r>
              <a:rPr lang="ru-RU" altLang="en-US" b="1" dirty="0"/>
              <a:t>.</a:t>
            </a: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5429885" y="4895850"/>
            <a:ext cx="23558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b="1"/>
              <a:t>Atpazīst un raksturo  objektus attēlos, video un audio materiālos.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962660" y="358775"/>
            <a:ext cx="69215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altLang="ru-RU" sz="3200" b="1"/>
              <a:t>Sasniedzamie rezultāti mācību jomās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6097" y="1242058"/>
            <a:ext cx="2857520" cy="369332"/>
          </a:xfrm>
          <a:prstGeom prst="rect">
            <a:avLst/>
          </a:prstGeom>
          <a:solidFill>
            <a:srgbClr val="4BFF9C"/>
          </a:solidFill>
        </p:spPr>
        <p:txBody>
          <a:bodyPr wrap="square" rtlCol="0">
            <a:spAutoFit/>
          </a:bodyPr>
          <a:lstStyle/>
          <a:p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MATEMĀTIKAS JOMA</a:t>
            </a:r>
            <a:endParaRPr lang="lv-LV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885825" y="2162175"/>
            <a:ext cx="25247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b="1"/>
              <a:t>Nosauc priekšmetu skaitu skaitļu 4-5 apjomā.</a:t>
            </a: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1158240" y="3890010"/>
            <a:ext cx="2072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altLang="ru-RU" b="1" dirty="0"/>
              <a:t>Nosauc priekšmetu īpašības: garumu </a:t>
            </a:r>
            <a:r>
              <a:rPr lang="lv-LV" altLang="ru-RU" b="1" dirty="0" smtClean="0"/>
              <a:t> un platumu  (zariem</a:t>
            </a:r>
            <a:r>
              <a:rPr lang="lv-LV" altLang="ru-RU" b="1" dirty="0"/>
              <a:t>, lapām, mizai, bērza tāsij).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4462464" y="1242058"/>
            <a:ext cx="3571900" cy="646331"/>
          </a:xfrm>
          <a:prstGeom prst="rect">
            <a:avLst/>
          </a:prstGeom>
          <a:solidFill>
            <a:srgbClr val="4BFF9C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SOCIĀLĀ UN PILSONISKĀ JOMA</a:t>
            </a:r>
            <a:endParaRPr lang="lv-LV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5761355" y="2372995"/>
            <a:ext cx="21228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b="1"/>
              <a:t>Veic patstāvīgi izvēlētu vai piedāvātu darbību</a:t>
            </a:r>
            <a:r>
              <a:rPr lang="ru-RU" altLang="en-US"/>
              <a:t>.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5657215" y="3779520"/>
            <a:ext cx="23774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b="1"/>
              <a:t>Rotaļājas un darbojas pārī un nelielā grupā</a:t>
            </a:r>
            <a:r>
              <a:rPr lang="ru-RU" altLang="en-US"/>
              <a:t>.</a:t>
            </a: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5993765" y="5035550"/>
            <a:ext cx="19881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b="1"/>
              <a:t>Cenšas ievērot kārtības un drošības noteikumus.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2402" y="967432"/>
            <a:ext cx="3857652" cy="646331"/>
          </a:xfrm>
          <a:prstGeom prst="rect">
            <a:avLst/>
          </a:prstGeom>
          <a:solidFill>
            <a:srgbClr val="4BFF9C"/>
          </a:solidFill>
        </p:spPr>
        <p:txBody>
          <a:bodyPr wrap="square" rtlCol="0">
            <a:spAutoFit/>
          </a:bodyPr>
          <a:lstStyle/>
          <a:p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KULTŪRAS IZPRATNES UN PAŠIZPAUSMES , MĀKSLĀ JOMA</a:t>
            </a:r>
            <a:endParaRPr lang="lv-LV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1323340" y="236220"/>
            <a:ext cx="64966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altLang="ru-RU" sz="2400" b="1" dirty="0"/>
              <a:t>Sasniedzamie rezultāti mācību jomās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1006475" y="1987550"/>
            <a:ext cx="22955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b="1"/>
              <a:t>Veltnē regulāras un neregulāras formas.</a:t>
            </a: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1279525" y="4246880"/>
            <a:ext cx="19634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b="1"/>
              <a:t>Izveido objektus  </a:t>
            </a:r>
          </a:p>
          <a:p>
            <a:pPr algn="ctr"/>
            <a:r>
              <a:rPr lang="ru-RU" altLang="en-US" b="1"/>
              <a:t>no dabas materiāliem plaknē.</a:t>
            </a: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986790" y="3106420"/>
            <a:ext cx="25476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b="1"/>
              <a:t>Saklausa un atspoguļo dzirdēto literārajā darbā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4964430" y="967740"/>
            <a:ext cx="2735580" cy="1198880"/>
          </a:xfrm>
          <a:prstGeom prst="rect">
            <a:avLst/>
          </a:prstGeom>
          <a:solidFill>
            <a:srgbClr val="4BFF9C"/>
          </a:solidFill>
        </p:spPr>
        <p:txBody>
          <a:bodyPr wrap="square" rtlCol="0">
            <a:spAutoFit/>
          </a:bodyPr>
          <a:lstStyle/>
          <a:p>
            <a:pPr algn="ctr"/>
            <a:endParaRPr lang="lv-LV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VESELĪBAS UN FIZISKĀS AKTIVITĀTES JOMA </a:t>
            </a: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5099050" y="2381885"/>
            <a:ext cx="2466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b="1" dirty="0" err="1"/>
              <a:t>Pārvietojas</a:t>
            </a:r>
            <a:r>
              <a:rPr lang="ru-RU" altLang="en-US" b="1" dirty="0"/>
              <a:t> </a:t>
            </a:r>
            <a:r>
              <a:rPr lang="ru-RU" altLang="en-US" b="1" dirty="0" err="1"/>
              <a:t>dažādās</a:t>
            </a:r>
            <a:r>
              <a:rPr lang="ru-RU" altLang="en-US" b="1" dirty="0"/>
              <a:t> </a:t>
            </a:r>
            <a:r>
              <a:rPr lang="ru-RU" altLang="en-US" b="1" dirty="0" err="1"/>
              <a:t>vidēs</a:t>
            </a:r>
            <a:r>
              <a:rPr lang="ru-RU" altLang="en-US" b="1" dirty="0"/>
              <a:t> </a:t>
            </a:r>
            <a:r>
              <a:rPr lang="ru-RU" altLang="en-US" b="1" dirty="0" err="1"/>
              <a:t>pēc</a:t>
            </a:r>
            <a:r>
              <a:rPr lang="ru-RU" altLang="en-US" b="1" dirty="0"/>
              <a:t> </a:t>
            </a:r>
            <a:r>
              <a:rPr lang="ru-RU" altLang="en-US" b="1" dirty="0" err="1"/>
              <a:t>nosacījuma</a:t>
            </a:r>
            <a:r>
              <a:rPr lang="ru-RU" altLang="en-US" b="1" dirty="0"/>
              <a:t>: </a:t>
            </a:r>
            <a:r>
              <a:rPr lang="ru-RU" altLang="en-US" b="1" dirty="0" err="1"/>
              <a:t>soļo</a:t>
            </a:r>
            <a:r>
              <a:rPr lang="ru-RU" altLang="en-US" b="1" dirty="0"/>
              <a:t>, </a:t>
            </a:r>
            <a:r>
              <a:rPr lang="ru-RU" altLang="en-US" b="1" dirty="0" err="1" smtClean="0"/>
              <a:t>skrien</a:t>
            </a:r>
            <a:r>
              <a:rPr lang="ru-RU" altLang="en-US" b="1" dirty="0" smtClean="0"/>
              <a:t>, </a:t>
            </a:r>
            <a:r>
              <a:rPr lang="ru-RU" altLang="en-US" b="1" dirty="0" err="1"/>
              <a:t>lec</a:t>
            </a:r>
            <a:r>
              <a:rPr lang="ru-RU" altLang="en-US" b="1" dirty="0"/>
              <a:t>, </a:t>
            </a:r>
            <a:r>
              <a:rPr lang="ru-RU" altLang="en-US" b="1" dirty="0" err="1"/>
              <a:t>lien</a:t>
            </a:r>
            <a:r>
              <a:rPr lang="ru-RU" altLang="en-US" b="1" dirty="0"/>
              <a:t>.</a:t>
            </a: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5356860" y="4246880"/>
            <a:ext cx="22085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b="1" dirty="0" err="1"/>
              <a:t>Rīkojas</a:t>
            </a:r>
            <a:r>
              <a:rPr lang="ru-RU" altLang="en-US" b="1" dirty="0"/>
              <a:t> </a:t>
            </a:r>
            <a:r>
              <a:rPr lang="ru-RU" altLang="en-US" b="1" dirty="0" err="1"/>
              <a:t>atbilstoši</a:t>
            </a:r>
            <a:r>
              <a:rPr lang="ru-RU" altLang="en-US" b="1" dirty="0"/>
              <a:t> </a:t>
            </a:r>
            <a:r>
              <a:rPr lang="ru-RU" altLang="en-US" b="1" dirty="0" err="1"/>
              <a:t>norādījumiem</a:t>
            </a:r>
            <a:r>
              <a:rPr lang="ru-RU" altLang="en-US" b="1" dirty="0"/>
              <a:t>, </a:t>
            </a:r>
            <a:r>
              <a:rPr lang="ru-RU" altLang="en-US" b="1" dirty="0" err="1"/>
              <a:t>kas</a:t>
            </a:r>
            <a:r>
              <a:rPr lang="ru-RU" altLang="en-US" b="1" dirty="0"/>
              <a:t> </a:t>
            </a:r>
            <a:r>
              <a:rPr lang="ru-RU" altLang="en-US" b="1" dirty="0" err="1"/>
              <a:t>saistīti</a:t>
            </a:r>
            <a:r>
              <a:rPr lang="ru-RU" altLang="en-US" b="1" dirty="0"/>
              <a:t> </a:t>
            </a:r>
            <a:r>
              <a:rPr lang="ru-RU" altLang="en-US" b="1" dirty="0" err="1"/>
              <a:t>ar</a:t>
            </a:r>
            <a:r>
              <a:rPr lang="ru-RU" altLang="en-US" b="1" dirty="0"/>
              <a:t> </a:t>
            </a:r>
            <a:r>
              <a:rPr lang="ru-RU" altLang="en-US" b="1" dirty="0" err="1"/>
              <a:t>drošību</a:t>
            </a:r>
            <a:r>
              <a:rPr lang="ru-RU" altLang="en-US" b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32" y="428604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>
                <a:latin typeface="Times New Roman" pitchFamily="18" charset="0"/>
                <a:cs typeface="Times New Roman" pitchFamily="18" charset="0"/>
              </a:rPr>
              <a:t>SECINĀJUMI</a:t>
            </a:r>
            <a:endParaRPr lang="lv-LV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034" y="1357298"/>
            <a:ext cx="67151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lv-LV" dirty="0" smtClean="0"/>
              <a:t> Darbojas  ar dabas materiāliem  ( saliek, ieliek, izņem, iemet , atver , bīda utt.)</a:t>
            </a:r>
          </a:p>
          <a:p>
            <a:pPr>
              <a:buFont typeface="Wingdings" pitchFamily="2" charset="2"/>
              <a:buChar char="Ø"/>
            </a:pPr>
            <a:r>
              <a:rPr lang="lv-LV" dirty="0" smtClean="0"/>
              <a:t>Jautā to, kas interesē;</a:t>
            </a:r>
          </a:p>
          <a:p>
            <a:pPr>
              <a:buFont typeface="Wingdings" pitchFamily="2" charset="2"/>
              <a:buChar char="Ø"/>
            </a:pPr>
            <a:r>
              <a:rPr lang="lv-LV" dirty="0" smtClean="0"/>
              <a:t>Stāsta par to ko redz un dara;</a:t>
            </a:r>
          </a:p>
          <a:p>
            <a:pPr>
              <a:buFont typeface="Wingdings" pitchFamily="2" charset="2"/>
              <a:buChar char="Ø"/>
            </a:pPr>
            <a:r>
              <a:rPr lang="lv-LV" dirty="0" smtClean="0"/>
              <a:t> Ieinteresēts pētīt tuvākajā apkārtnē sastopamos dabas objektus;</a:t>
            </a:r>
          </a:p>
          <a:p>
            <a:pPr>
              <a:buFont typeface="Wingdings" pitchFamily="2" charset="2"/>
              <a:buChar char="Ø"/>
            </a:pPr>
            <a:r>
              <a:rPr lang="lv-LV" dirty="0" smtClean="0"/>
              <a:t>Sadarbojas ar citiem bērniem;</a:t>
            </a:r>
          </a:p>
          <a:p>
            <a:pPr>
              <a:buFont typeface="Wingdings" pitchFamily="2" charset="2"/>
              <a:buChar char="Ø"/>
            </a:pPr>
            <a:r>
              <a:rPr lang="lv-LV" dirty="0" smtClean="0"/>
              <a:t>Salīdzina pēc garuma, lieluma ;</a:t>
            </a:r>
          </a:p>
          <a:p>
            <a:pPr>
              <a:buFont typeface="Wingdings" pitchFamily="2" charset="2"/>
              <a:buChar char="Ø"/>
            </a:pPr>
            <a:r>
              <a:rPr lang="lv-LV" dirty="0" smtClean="0"/>
              <a:t>Zīmē un krāso ar zīmuļiem, krāsām ;</a:t>
            </a:r>
          </a:p>
          <a:p>
            <a:pPr>
              <a:buFont typeface="Wingdings" pitchFamily="2" charset="2"/>
              <a:buChar char="Ø"/>
            </a:pPr>
            <a:r>
              <a:rPr lang="lv-LV" smtClean="0"/>
              <a:t>Zīmē </a:t>
            </a:r>
            <a:r>
              <a:rPr lang="lv-LV" dirty="0" smtClean="0"/>
              <a:t>un darina pazīstamus  </a:t>
            </a:r>
            <a:r>
              <a:rPr lang="lv-LV" smtClean="0"/>
              <a:t>dabas objektus;</a:t>
            </a:r>
            <a:endParaRPr lang="lv-LV" dirty="0" smtClean="0"/>
          </a:p>
          <a:p>
            <a:pPr>
              <a:buFont typeface="Wingdings" pitchFamily="2" charset="2"/>
              <a:buChar char="Ø"/>
            </a:pPr>
            <a:r>
              <a:rPr lang="lv-LV" dirty="0" smtClean="0"/>
              <a:t>Satver un tur rokā zīmuli, otu, darbojas ar tiem; </a:t>
            </a:r>
          </a:p>
          <a:p>
            <a:pPr>
              <a:buFont typeface="Wingdings" pitchFamily="2" charset="2"/>
              <a:buChar char="Ø"/>
            </a:pPr>
            <a:r>
              <a:rPr lang="lv-LV" dirty="0" smtClean="0"/>
              <a:t>Apvelk daudzveidīgas kontūras ;</a:t>
            </a:r>
          </a:p>
          <a:p>
            <a:endParaRPr lang="lv-LV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 rot="20820000">
            <a:off x="793115" y="1847215"/>
            <a:ext cx="75577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altLang="ru-RU" sz="4800" b="1">
                <a:latin typeface="Microsoft YaHei" panose="020B0503020204020204" charset="-122"/>
                <a:ea typeface="Microsoft YaHei" panose="020B0503020204020204" charset="-122"/>
              </a:rPr>
              <a:t>Paldies par uzmanību!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8620719_2369243386476370_9025750189155024896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714356"/>
            <a:ext cx="4310204" cy="5760000"/>
          </a:xfrm>
          <a:prstGeom prst="rect">
            <a:avLst/>
          </a:prstGeom>
        </p:spPr>
      </p:pic>
      <p:pic>
        <p:nvPicPr>
          <p:cNvPr id="6" name="Picture 5" descr="59138296_650833402025179_182039100329977446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714356"/>
            <a:ext cx="4283299" cy="576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0166" y="142852"/>
            <a:ext cx="514353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/>
              <a:t>Pētāmie objekti (kļava, bērzs, ceriņi)</a:t>
            </a:r>
            <a:endParaRPr lang="lv-LV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537381_2368511049874074_681164761695938150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78" y="411480"/>
            <a:ext cx="7863840" cy="5884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8656803_331580274218251_6450920263025426432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636" y="1458000"/>
            <a:ext cx="7216364" cy="5400000"/>
          </a:xfrm>
          <a:prstGeom prst="rect">
            <a:avLst/>
          </a:prstGeom>
        </p:spPr>
      </p:pic>
      <p:pic>
        <p:nvPicPr>
          <p:cNvPr id="4" name="Picture 3" descr="59433258_816387542067461_3150041895216873472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32653" cy="432000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3782695" y="542290"/>
            <a:ext cx="47256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altLang="ru-RU" sz="2400" b="1"/>
              <a:t>Kā nonācām pie tēmas izvēles?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378643_2639475149461280_7602048485642207232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3153950"/>
            <a:ext cx="2743200" cy="3665912"/>
          </a:xfrm>
          <a:prstGeom prst="rect">
            <a:avLst/>
          </a:prstGeom>
        </p:spPr>
      </p:pic>
      <p:pic>
        <p:nvPicPr>
          <p:cNvPr id="6" name="Picture 5" descr="58978563_314469332554440_579828690851777740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198" y="709930"/>
            <a:ext cx="4572000" cy="6109854"/>
          </a:xfrm>
          <a:prstGeom prst="rect">
            <a:avLst/>
          </a:prstGeom>
        </p:spPr>
      </p:pic>
      <p:pic>
        <p:nvPicPr>
          <p:cNvPr id="7" name="Picture 6" descr="59286230_1335423753305832_5135348776415789056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765" y="96520"/>
            <a:ext cx="2743200" cy="3665912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69850" y="332105"/>
            <a:ext cx="16725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altLang="ru-RU" sz="2000" b="1"/>
              <a:t>Smaržojam, taustam, apskatam koku zarus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253074_641883302930290_7016732825034424320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31837" cy="6858000"/>
          </a:xfrm>
          <a:prstGeom prst="rect">
            <a:avLst/>
          </a:prstGeom>
        </p:spPr>
      </p:pic>
      <p:pic>
        <p:nvPicPr>
          <p:cNvPr id="4" name="Picture 3" descr="58779069_792602984473535_555564724514088550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2" y="928670"/>
            <a:ext cx="3232653" cy="432000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5666105" y="5526405"/>
            <a:ext cx="3009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altLang="ru-RU" b="1"/>
              <a:t>Eksperimenti ''Grimst, negrimst''.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662342_402188467271504_3797539718673989632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0"/>
            <a:ext cx="2743200" cy="3665912"/>
          </a:xfrm>
          <a:prstGeom prst="rect">
            <a:avLst/>
          </a:prstGeom>
        </p:spPr>
      </p:pic>
      <p:pic>
        <p:nvPicPr>
          <p:cNvPr id="3" name="Picture 2" descr="58978529_429218217652261_7210079518122311680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" y="3304355"/>
            <a:ext cx="2743200" cy="3665912"/>
          </a:xfrm>
          <a:prstGeom prst="rect">
            <a:avLst/>
          </a:prstGeom>
        </p:spPr>
      </p:pic>
      <p:pic>
        <p:nvPicPr>
          <p:cNvPr id="4" name="Picture 3" descr="59498499_2211605585590980_7603761726621745152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251" y="61595"/>
            <a:ext cx="5486400" cy="3190826"/>
          </a:xfrm>
          <a:prstGeom prst="rect">
            <a:avLst/>
          </a:prstGeom>
        </p:spPr>
      </p:pic>
      <p:pic>
        <p:nvPicPr>
          <p:cNvPr id="6" name="Picture 5" descr="59502284_320234691988403_213134654104089395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6934" y="3252285"/>
            <a:ext cx="2743200" cy="3657600"/>
          </a:xfrm>
          <a:prstGeom prst="rect">
            <a:avLst/>
          </a:prstGeom>
        </p:spPr>
      </p:pic>
      <p:pic>
        <p:nvPicPr>
          <p:cNvPr id="7" name="Picture 6" descr="59474757_506695916531621_6973200286357651456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8397" y="3168465"/>
            <a:ext cx="2834640" cy="3779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9398868_604382106696917_3356906117400625152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738000"/>
            <a:ext cx="4016250" cy="6120000"/>
          </a:xfrm>
          <a:prstGeom prst="rect">
            <a:avLst/>
          </a:prstGeom>
        </p:spPr>
      </p:pic>
      <p:pic>
        <p:nvPicPr>
          <p:cNvPr id="4" name="Picture 3" descr="58740077_641136199647883_226275819081275801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38000"/>
            <a:ext cx="4207501" cy="612000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297180" y="69850"/>
            <a:ext cx="2690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altLang="ru-RU" b="1"/>
              <a:t>Ceriņu krūmi pirmajā nedēļā.</a:t>
            </a: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5357818" y="0"/>
            <a:ext cx="24809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altLang="ru-RU" b="1" dirty="0"/>
              <a:t>Ceriņu krūmi 10 dienas vēlāk.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402</Words>
  <Application>Microsoft Office PowerPoint</Application>
  <PresentationFormat>On-screen Show (4:3)</PresentationFormat>
  <Paragraphs>62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 Koki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Koki</dc:title>
  <dc:creator>Aleksandra 2209</dc:creator>
  <cp:lastModifiedBy>140428</cp:lastModifiedBy>
  <cp:revision>60</cp:revision>
  <dcterms:created xsi:type="dcterms:W3CDTF">2019-05-06T14:48:00Z</dcterms:created>
  <dcterms:modified xsi:type="dcterms:W3CDTF">2020-02-18T07:52:11Z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1049-10.2.0.7646</vt:lpwstr>
  </property>
</Properties>
</file>