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5"/>
  </p:handoutMasterIdLst>
  <p:sldIdLst>
    <p:sldId id="256" r:id="rId2"/>
    <p:sldId id="258" r:id="rId3"/>
    <p:sldId id="271" r:id="rId4"/>
    <p:sldId id="272" r:id="rId5"/>
    <p:sldId id="273" r:id="rId6"/>
    <p:sldId id="259" r:id="rId7"/>
    <p:sldId id="274" r:id="rId8"/>
    <p:sldId id="257" r:id="rId9"/>
    <p:sldId id="260" r:id="rId10"/>
    <p:sldId id="262" r:id="rId11"/>
    <p:sldId id="278" r:id="rId12"/>
    <p:sldId id="263" r:id="rId13"/>
    <p:sldId id="268" r:id="rId14"/>
    <p:sldId id="266" r:id="rId15"/>
    <p:sldId id="267" r:id="rId16"/>
    <p:sldId id="277" r:id="rId17"/>
    <p:sldId id="264" r:id="rId18"/>
    <p:sldId id="270" r:id="rId19"/>
    <p:sldId id="269" r:id="rId20"/>
    <p:sldId id="275" r:id="rId21"/>
    <p:sldId id="261" r:id="rId22"/>
    <p:sldId id="276" r:id="rId23"/>
    <p:sldId id="265" r:id="rId24"/>
  </p:sldIdLst>
  <p:sldSz cx="9144000" cy="6858000" type="screen4x3"/>
  <p:notesSz cx="6735763" cy="98663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02"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C6B2BB45-C194-49BC-847E-64DD7CF6CAB2}" type="datetimeFigureOut">
              <a:rPr lang="en-US" smtClean="0"/>
              <a:t>2/10/2020</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821186DC-A441-4BD4-96B0-D00CE408C202}" type="slidenum">
              <a:rPr lang="en-US" smtClean="0"/>
              <a:t>‹#›</a:t>
            </a:fld>
            <a:endParaRPr lang="en-US"/>
          </a:p>
        </p:txBody>
      </p:sp>
    </p:spTree>
    <p:extLst>
      <p:ext uri="{BB962C8B-B14F-4D97-AF65-F5344CB8AC3E}">
        <p14:creationId xmlns:p14="http://schemas.microsoft.com/office/powerpoint/2010/main" val="196623974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692983-25A7-4A0D-8FC6-15DEDB861587}" type="datetimeFigureOut">
              <a:rPr lang="lv-LV" smtClean="0"/>
              <a:pPr/>
              <a:t>2020.02.10.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F609A1-CD2B-498C-8D8C-7EF952436E19}" type="slidenum">
              <a:rPr lang="lv-LV" smtClean="0"/>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92983-25A7-4A0D-8FC6-15DEDB861587}" type="datetimeFigureOut">
              <a:rPr lang="lv-LV" smtClean="0"/>
              <a:pPr/>
              <a:t>2020.02.10.</a:t>
            </a:fld>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609A1-CD2B-498C-8D8C-7EF952436E19}" type="slidenum">
              <a:rPr lang="lv-LV" smtClean="0"/>
              <a:pPr/>
              <a:t>‹#›</a:t>
            </a:fld>
            <a:endParaRPr 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User\Desktop\Annas\video\VID_20190502_090643.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User\Desktop\Annas\video\VID_20190502_093309.mp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User\Desktop\Annas\video\VID_20190502_090259.mp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lv-LV" sz="7200" dirty="0" smtClean="0">
                <a:latin typeface="Comic Sans MS" pitchFamily="66" charset="0"/>
              </a:rPr>
              <a:t>Putni</a:t>
            </a:r>
            <a:endParaRPr lang="lv-LV" sz="7200" dirty="0">
              <a:latin typeface="Comic Sans MS" pitchFamily="66" charset="0"/>
            </a:endParaRPr>
          </a:p>
        </p:txBody>
      </p:sp>
      <p:sp>
        <p:nvSpPr>
          <p:cNvPr id="3" name="Subtitle 2"/>
          <p:cNvSpPr>
            <a:spLocks noGrp="1"/>
          </p:cNvSpPr>
          <p:nvPr>
            <p:ph type="subTitle" idx="1"/>
          </p:nvPr>
        </p:nvSpPr>
        <p:spPr/>
        <p:txBody>
          <a:bodyPr>
            <a:normAutofit/>
          </a:bodyPr>
          <a:lstStyle/>
          <a:p>
            <a:pPr algn="r">
              <a:spcBef>
                <a:spcPct val="0"/>
              </a:spcBef>
            </a:pPr>
            <a:r>
              <a:rPr lang="lv-LV" sz="2400" dirty="0" smtClean="0">
                <a:solidFill>
                  <a:schemeClr val="tx1"/>
                </a:solidFill>
                <a:latin typeface="Comic Sans MS" pitchFamily="66" charset="0"/>
                <a:ea typeface="+mj-ea"/>
                <a:cs typeface="+mj-cs"/>
              </a:rPr>
              <a:t>grupa </a:t>
            </a:r>
            <a:r>
              <a:rPr lang="lv-LV" sz="2400" dirty="0">
                <a:solidFill>
                  <a:schemeClr val="tx1"/>
                </a:solidFill>
                <a:latin typeface="Comic Sans MS" pitchFamily="66" charset="0"/>
                <a:ea typeface="+mj-ea"/>
                <a:cs typeface="+mj-cs"/>
              </a:rPr>
              <a:t>“Mirdzumiņš</a:t>
            </a:r>
            <a:r>
              <a:rPr lang="lv-LV" sz="2400" dirty="0" smtClean="0">
                <a:solidFill>
                  <a:schemeClr val="tx1"/>
                </a:solidFill>
                <a:latin typeface="Comic Sans MS" pitchFamily="66" charset="0"/>
                <a:ea typeface="+mj-ea"/>
                <a:cs typeface="+mj-cs"/>
              </a:rPr>
              <a:t>” 4-5 gadi</a:t>
            </a:r>
          </a:p>
          <a:p>
            <a:pPr algn="r">
              <a:spcBef>
                <a:spcPct val="0"/>
              </a:spcBef>
            </a:pPr>
            <a:r>
              <a:rPr lang="lv-LV" sz="2400" dirty="0" smtClean="0">
                <a:solidFill>
                  <a:schemeClr val="tx1"/>
                </a:solidFill>
                <a:latin typeface="Comic Sans MS" pitchFamily="66" charset="0"/>
                <a:ea typeface="+mj-ea"/>
                <a:cs typeface="+mj-cs"/>
              </a:rPr>
              <a:t>Oksana Vigule, Anna </a:t>
            </a:r>
            <a:r>
              <a:rPr lang="lv-LV" sz="2400" dirty="0" err="1" smtClean="0">
                <a:solidFill>
                  <a:schemeClr val="tx1"/>
                </a:solidFill>
                <a:latin typeface="Comic Sans MS" pitchFamily="66" charset="0"/>
                <a:ea typeface="+mj-ea"/>
                <a:cs typeface="+mj-cs"/>
              </a:rPr>
              <a:t>Pūtere</a:t>
            </a:r>
            <a:endParaRPr lang="lv-LV" sz="2400" dirty="0">
              <a:solidFill>
                <a:schemeClr val="tx1"/>
              </a:solidFill>
              <a:latin typeface="Comic Sans MS" pitchFamily="66" charset="0"/>
              <a:ea typeface="+mj-ea"/>
              <a:cs typeface="+mj-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0" y="548680"/>
            <a:ext cx="260350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5" name="Content Placeholder 4" descr="20190429_091346.jpg"/>
          <p:cNvPicPr>
            <a:picLocks noGrp="1" noChangeAspect="1"/>
          </p:cNvPicPr>
          <p:nvPr>
            <p:ph idx="1"/>
          </p:nvPr>
        </p:nvPicPr>
        <p:blipFill>
          <a:blip r:embed="rId2" cstate="print"/>
          <a:stretch>
            <a:fillRect/>
          </a:stretch>
        </p:blipFill>
        <p:spPr>
          <a:xfrm>
            <a:off x="3357554" y="214290"/>
            <a:ext cx="5572162" cy="3134341"/>
          </a:xfrm>
        </p:spPr>
      </p:pic>
      <p:sp>
        <p:nvSpPr>
          <p:cNvPr id="4" name="TextBox 3"/>
          <p:cNvSpPr txBox="1"/>
          <p:nvPr/>
        </p:nvSpPr>
        <p:spPr>
          <a:xfrm>
            <a:off x="285720" y="285728"/>
            <a:ext cx="4857784" cy="584775"/>
          </a:xfrm>
          <a:prstGeom prst="rect">
            <a:avLst/>
          </a:prstGeom>
          <a:noFill/>
        </p:spPr>
        <p:txBody>
          <a:bodyPr wrap="square" rtlCol="0">
            <a:spAutoFit/>
          </a:bodyPr>
          <a:lstStyle/>
          <a:p>
            <a:r>
              <a:rPr lang="lv-LV" sz="3200" b="1" dirty="0" smtClean="0">
                <a:latin typeface="Comic Sans MS" pitchFamily="66" charset="0"/>
              </a:rPr>
              <a:t>EKSPERIMENTI</a:t>
            </a:r>
            <a:r>
              <a:rPr lang="lv-LV" dirty="0" smtClean="0">
                <a:latin typeface="Comic Sans MS" pitchFamily="66" charset="0"/>
              </a:rPr>
              <a:t> </a:t>
            </a:r>
            <a:endParaRPr lang="lv-LV" dirty="0">
              <a:latin typeface="Comic Sans MS" pitchFamily="66" charset="0"/>
            </a:endParaRPr>
          </a:p>
        </p:txBody>
      </p:sp>
      <p:pic>
        <p:nvPicPr>
          <p:cNvPr id="6" name="Picture 5" descr="20190429_091425.jpg"/>
          <p:cNvPicPr>
            <a:picLocks noChangeAspect="1"/>
          </p:cNvPicPr>
          <p:nvPr/>
        </p:nvPicPr>
        <p:blipFill>
          <a:blip r:embed="rId3" cstate="print"/>
          <a:stretch>
            <a:fillRect/>
          </a:stretch>
        </p:blipFill>
        <p:spPr>
          <a:xfrm>
            <a:off x="110248" y="3857628"/>
            <a:ext cx="4953035" cy="2786082"/>
          </a:xfrm>
          <a:prstGeom prst="rect">
            <a:avLst/>
          </a:prstGeom>
        </p:spPr>
      </p:pic>
      <p:pic>
        <p:nvPicPr>
          <p:cNvPr id="8" name="Picture 7" descr="20190429_092531.jpg"/>
          <p:cNvPicPr>
            <a:picLocks noChangeAspect="1"/>
          </p:cNvPicPr>
          <p:nvPr/>
        </p:nvPicPr>
        <p:blipFill>
          <a:blip r:embed="rId4" cstate="print"/>
          <a:stretch>
            <a:fillRect/>
          </a:stretch>
        </p:blipFill>
        <p:spPr>
          <a:xfrm rot="5400000">
            <a:off x="3257311" y="1671855"/>
            <a:ext cx="6336578" cy="356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4">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4">
                                            <p:txEl>
                                              <p:pRg st="0" end="0"/>
                                            </p:txEl>
                                          </p:spTgt>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5"/>
                                        </p:tgtEl>
                                        <p:attrNameLst>
                                          <p:attrName>ppt_x</p:attrName>
                                        </p:attrNameLst>
                                      </p:cBhvr>
                                      <p:tavLst>
                                        <p:tav tm="0">
                                          <p:val>
                                            <p:strVal val="ppt_x"/>
                                          </p:val>
                                        </p:tav>
                                        <p:tav tm="100000">
                                          <p:val>
                                            <p:strVal val="ppt_x"/>
                                          </p:val>
                                        </p:tav>
                                      </p:tavLst>
                                    </p:anim>
                                    <p:anim calcmode="lin" valueType="num">
                                      <p:cBhvr additive="base">
                                        <p:cTn id="22" dur="500"/>
                                        <p:tgtEl>
                                          <p:spTgt spid="5"/>
                                        </p:tgtEl>
                                        <p:attrNameLst>
                                          <p:attrName>ppt_y</p:attrName>
                                        </p:attrNameLst>
                                      </p:cBhvr>
                                      <p:tavLst>
                                        <p:tav tm="0">
                                          <p:val>
                                            <p:strVal val="ppt_y"/>
                                          </p:val>
                                        </p:tav>
                                        <p:tav tm="100000">
                                          <p:val>
                                            <p:strVal val="1+ppt_h/2"/>
                                          </p:val>
                                        </p:tav>
                                      </p:tavLst>
                                    </p:anim>
                                    <p:set>
                                      <p:cBhvr>
                                        <p:cTn id="23" dur="1" fill="hold">
                                          <p:stCondLst>
                                            <p:cond delay="499"/>
                                          </p:stCondLst>
                                        </p:cTn>
                                        <p:tgtEl>
                                          <p:spTgt spid="5"/>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6"/>
                                        </p:tgtEl>
                                        <p:attrNameLst>
                                          <p:attrName>ppt_x</p:attrName>
                                        </p:attrNameLst>
                                      </p:cBhvr>
                                      <p:tavLst>
                                        <p:tav tm="0">
                                          <p:val>
                                            <p:strVal val="ppt_x"/>
                                          </p:val>
                                        </p:tav>
                                        <p:tav tm="100000">
                                          <p:val>
                                            <p:strVal val="ppt_x"/>
                                          </p:val>
                                        </p:tav>
                                      </p:tavLst>
                                    </p:anim>
                                    <p:anim calcmode="lin" valueType="num">
                                      <p:cBhvr additive="base">
                                        <p:cTn id="26" dur="500"/>
                                        <p:tgtEl>
                                          <p:spTgt spid="6"/>
                                        </p:tgtEl>
                                        <p:attrNameLst>
                                          <p:attrName>ppt_y</p:attrName>
                                        </p:attrNameLst>
                                      </p:cBhvr>
                                      <p:tavLst>
                                        <p:tav tm="0">
                                          <p:val>
                                            <p:strVal val="ppt_y"/>
                                          </p:val>
                                        </p:tav>
                                        <p:tav tm="100000">
                                          <p:val>
                                            <p:strVal val="1+ppt_h/2"/>
                                          </p:val>
                                        </p:tav>
                                      </p:tavLst>
                                    </p:anim>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descr="IMG_20190507_152152.jpg"/>
          <p:cNvPicPr>
            <a:picLocks noGrp="1" noChangeAspect="1"/>
          </p:cNvPicPr>
          <p:nvPr>
            <p:ph idx="1"/>
          </p:nvPr>
        </p:nvPicPr>
        <p:blipFill>
          <a:blip r:embed="rId2" cstate="print"/>
          <a:stretch>
            <a:fillRect/>
          </a:stretch>
        </p:blipFill>
        <p:spPr>
          <a:xfrm>
            <a:off x="4572000" y="1857364"/>
            <a:ext cx="3394472" cy="4525963"/>
          </a:xfrm>
        </p:spPr>
      </p:pic>
      <p:pic>
        <p:nvPicPr>
          <p:cNvPr id="5" name="Picture 4" descr="IMG_20190507_152159.jpg"/>
          <p:cNvPicPr>
            <a:picLocks noChangeAspect="1"/>
          </p:cNvPicPr>
          <p:nvPr/>
        </p:nvPicPr>
        <p:blipFill>
          <a:blip r:embed="rId3" cstate="print"/>
          <a:stretch>
            <a:fillRect/>
          </a:stretch>
        </p:blipFill>
        <p:spPr>
          <a:xfrm>
            <a:off x="857224" y="571480"/>
            <a:ext cx="3750459" cy="5000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425_150614.jpg"/>
          <p:cNvPicPr>
            <a:picLocks noChangeAspect="1"/>
          </p:cNvPicPr>
          <p:nvPr/>
        </p:nvPicPr>
        <p:blipFill>
          <a:blip r:embed="rId2" cstate="print"/>
          <a:stretch>
            <a:fillRect/>
          </a:stretch>
        </p:blipFill>
        <p:spPr>
          <a:xfrm rot="10800000">
            <a:off x="492064" y="142852"/>
            <a:ext cx="8509060" cy="4786346"/>
          </a:xfrm>
          <a:prstGeom prst="rect">
            <a:avLst/>
          </a:prstGeom>
        </p:spPr>
      </p:pic>
      <p:pic>
        <p:nvPicPr>
          <p:cNvPr id="6" name="Picture 5" descr="20190425_153349.jpg"/>
          <p:cNvPicPr>
            <a:picLocks noChangeAspect="1"/>
          </p:cNvPicPr>
          <p:nvPr/>
        </p:nvPicPr>
        <p:blipFill>
          <a:blip r:embed="rId3" cstate="print"/>
          <a:srcRect r="13816"/>
          <a:stretch>
            <a:fillRect/>
          </a:stretch>
        </p:blipFill>
        <p:spPr>
          <a:xfrm rot="5400000">
            <a:off x="126345" y="1159507"/>
            <a:ext cx="6676732" cy="4357718"/>
          </a:xfrm>
          <a:prstGeom prst="rect">
            <a:avLst/>
          </a:prstGeom>
        </p:spPr>
      </p:pic>
      <p:pic>
        <p:nvPicPr>
          <p:cNvPr id="7" name="Picture 6" descr="20190429_092857.jpg"/>
          <p:cNvPicPr>
            <a:picLocks noChangeAspect="1"/>
          </p:cNvPicPr>
          <p:nvPr/>
        </p:nvPicPr>
        <p:blipFill>
          <a:blip r:embed="rId4" cstate="print"/>
          <a:srcRect l="27083"/>
          <a:stretch>
            <a:fillRect/>
          </a:stretch>
        </p:blipFill>
        <p:spPr>
          <a:xfrm rot="5400000">
            <a:off x="2343915" y="1156491"/>
            <a:ext cx="5743922" cy="4431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20190507-WA0000.jpg"/>
          <p:cNvPicPr>
            <a:picLocks noGrp="1" noChangeAspect="1"/>
          </p:cNvPicPr>
          <p:nvPr>
            <p:ph idx="1"/>
          </p:nvPr>
        </p:nvPicPr>
        <p:blipFill>
          <a:blip r:embed="rId2"/>
          <a:stretch>
            <a:fillRect/>
          </a:stretch>
        </p:blipFill>
        <p:spPr>
          <a:xfrm>
            <a:off x="3143240" y="1571612"/>
            <a:ext cx="2545854" cy="4525963"/>
          </a:xfrm>
        </p:spPr>
      </p:pic>
      <p:pic>
        <p:nvPicPr>
          <p:cNvPr id="5" name="Picture 4" descr="IMG-20190507-WA0001.jpg"/>
          <p:cNvPicPr>
            <a:picLocks noChangeAspect="1"/>
          </p:cNvPicPr>
          <p:nvPr/>
        </p:nvPicPr>
        <p:blipFill>
          <a:blip r:embed="rId3"/>
          <a:stretch>
            <a:fillRect/>
          </a:stretch>
        </p:blipFill>
        <p:spPr>
          <a:xfrm rot="5400000">
            <a:off x="-837222" y="1408670"/>
            <a:ext cx="5133449" cy="2887565"/>
          </a:xfrm>
          <a:prstGeom prst="rect">
            <a:avLst/>
          </a:prstGeom>
        </p:spPr>
      </p:pic>
      <p:pic>
        <p:nvPicPr>
          <p:cNvPr id="6" name="Picture 5" descr="IMG-20190507-WA0011.jpg"/>
          <p:cNvPicPr>
            <a:picLocks noChangeAspect="1"/>
          </p:cNvPicPr>
          <p:nvPr/>
        </p:nvPicPr>
        <p:blipFill>
          <a:blip r:embed="rId4"/>
          <a:stretch>
            <a:fillRect/>
          </a:stretch>
        </p:blipFill>
        <p:spPr>
          <a:xfrm>
            <a:off x="5715008" y="285728"/>
            <a:ext cx="3278957" cy="437194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VID_20190502_090643.mp4">
            <a:hlinkClick r:id="" action="ppaction://media"/>
          </p:cNvPr>
          <p:cNvPicPr>
            <a:picLocks noGrp="1" noRot="1" noChangeAspect="1"/>
          </p:cNvPicPr>
          <p:nvPr>
            <p:ph idx="1"/>
            <a:videoFile r:link="rId1"/>
          </p:nvPr>
        </p:nvPicPr>
        <p:blipFill>
          <a:blip r:embed="rId3"/>
          <a:stretch>
            <a:fillRect/>
          </a:stretch>
        </p:blipFill>
        <p:spPr>
          <a:xfrm>
            <a:off x="1643042" y="1500174"/>
            <a:ext cx="5697574" cy="42731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VID_20190502_093309.mp4">
            <a:hlinkClick r:id="" action="ppaction://media"/>
          </p:cNvPr>
          <p:cNvPicPr>
            <a:picLocks noGrp="1" noRot="1" noChangeAspect="1"/>
          </p:cNvPicPr>
          <p:nvPr>
            <p:ph idx="1"/>
            <a:videoFile r:link="rId1"/>
          </p:nvPr>
        </p:nvPicPr>
        <p:blipFill>
          <a:blip r:embed="rId3"/>
          <a:stretch>
            <a:fillRect/>
          </a:stretch>
        </p:blipFill>
        <p:spPr>
          <a:xfrm>
            <a:off x="2143108" y="2040719"/>
            <a:ext cx="4500594" cy="337544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VID_20190502_090259.mp4">
            <a:hlinkClick r:id="" action="ppaction://media"/>
          </p:cNvPr>
          <p:cNvPicPr>
            <a:picLocks noGrp="1" noRot="1" noChangeAspect="1"/>
          </p:cNvPicPr>
          <p:nvPr>
            <p:ph idx="1"/>
            <a:videoFile r:link="rId1"/>
          </p:nvPr>
        </p:nvPicPr>
        <p:blipFill>
          <a:blip r:embed="rId3"/>
          <a:stretch>
            <a:fillRect/>
          </a:stretch>
        </p:blipFill>
        <p:spPr>
          <a:xfrm>
            <a:off x="2279637" y="2143116"/>
            <a:ext cx="4286280" cy="32147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p>
        </p:txBody>
      </p:sp>
      <p:pic>
        <p:nvPicPr>
          <p:cNvPr id="6" name="Picture 5" descr="20190502_142812.jpg"/>
          <p:cNvPicPr>
            <a:picLocks noChangeAspect="1"/>
          </p:cNvPicPr>
          <p:nvPr/>
        </p:nvPicPr>
        <p:blipFill>
          <a:blip r:embed="rId2" cstate="print"/>
          <a:srcRect l="12344" t="13612" r="13437" b="277"/>
          <a:stretch>
            <a:fillRect/>
          </a:stretch>
        </p:blipFill>
        <p:spPr>
          <a:xfrm>
            <a:off x="928662" y="1928802"/>
            <a:ext cx="6786610" cy="4429156"/>
          </a:xfrm>
          <a:prstGeom prst="rect">
            <a:avLst/>
          </a:prstGeom>
        </p:spPr>
      </p:pic>
      <p:pic>
        <p:nvPicPr>
          <p:cNvPr id="4" name="Content Placeholder 3" descr="20190430_103233.jpg"/>
          <p:cNvPicPr>
            <a:picLocks noGrp="1" noChangeAspect="1"/>
          </p:cNvPicPr>
          <p:nvPr>
            <p:ph idx="1"/>
          </p:nvPr>
        </p:nvPicPr>
        <p:blipFill>
          <a:blip r:embed="rId3" cstate="print"/>
          <a:srcRect l="13878" r="15981"/>
          <a:stretch>
            <a:fillRect/>
          </a:stretch>
        </p:blipFill>
        <p:spPr>
          <a:xfrm rot="10800000">
            <a:off x="285720" y="214289"/>
            <a:ext cx="7858180" cy="6301974"/>
          </a:xfrm>
        </p:spPr>
      </p:pic>
      <p:pic>
        <p:nvPicPr>
          <p:cNvPr id="8" name="Picture 7" descr="20190503_131349.jpg"/>
          <p:cNvPicPr>
            <a:picLocks noChangeAspect="1"/>
          </p:cNvPicPr>
          <p:nvPr/>
        </p:nvPicPr>
        <p:blipFill>
          <a:blip r:embed="rId4" cstate="print"/>
          <a:srcRect l="12621" r="23301"/>
          <a:stretch>
            <a:fillRect/>
          </a:stretch>
        </p:blipFill>
        <p:spPr>
          <a:xfrm rot="5400000">
            <a:off x="1694201" y="877511"/>
            <a:ext cx="6179744" cy="5424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8"/>
                                        </p:tgtEl>
                                        <p:attrNameLst>
                                          <p:attrName>ppt_x</p:attrName>
                                        </p:attrNameLst>
                                      </p:cBhvr>
                                      <p:tavLst>
                                        <p:tav tm="0">
                                          <p:val>
                                            <p:strVal val="ppt_x"/>
                                          </p:val>
                                        </p:tav>
                                        <p:tav tm="100000">
                                          <p:val>
                                            <p:strVal val="ppt_x"/>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Picture 3" descr="IMG-20190507-WA0005.jpg"/>
          <p:cNvPicPr>
            <a:picLocks noChangeAspect="1"/>
          </p:cNvPicPr>
          <p:nvPr/>
        </p:nvPicPr>
        <p:blipFill>
          <a:blip r:embed="rId2"/>
          <a:stretch>
            <a:fillRect/>
          </a:stretch>
        </p:blipFill>
        <p:spPr>
          <a:xfrm>
            <a:off x="2571736" y="285728"/>
            <a:ext cx="3459807" cy="6150768"/>
          </a:xfrm>
          <a:prstGeom prst="rect">
            <a:avLst/>
          </a:prstGeom>
        </p:spPr>
      </p:pic>
      <p:sp>
        <p:nvSpPr>
          <p:cNvPr id="6" name="Content Placeholder 5"/>
          <p:cNvSpPr>
            <a:spLocks noGrp="1"/>
          </p:cNvSpPr>
          <p:nvPr>
            <p:ph idx="1"/>
          </p:nvPr>
        </p:nvSpPr>
        <p:spPr/>
        <p:txBody>
          <a:bodyPr/>
          <a:lstStyle/>
          <a:p>
            <a:endParaRPr lang="lv-LV"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descr="IMG-20190507-WA0004.jpg"/>
          <p:cNvPicPr>
            <a:picLocks noGrp="1" noChangeAspect="1"/>
          </p:cNvPicPr>
          <p:nvPr>
            <p:ph idx="1"/>
          </p:nvPr>
        </p:nvPicPr>
        <p:blipFill>
          <a:blip r:embed="rId2"/>
          <a:stretch>
            <a:fillRect/>
          </a:stretch>
        </p:blipFill>
        <p:spPr>
          <a:xfrm>
            <a:off x="285720" y="1357298"/>
            <a:ext cx="8477982" cy="4768865"/>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14356"/>
            <a:ext cx="8229600" cy="5983311"/>
          </a:xfrm>
        </p:spPr>
        <p:txBody>
          <a:bodyPr>
            <a:normAutofit fontScale="92500"/>
          </a:bodyPr>
          <a:lstStyle/>
          <a:p>
            <a:r>
              <a:rPr lang="lv-LV" dirty="0" smtClean="0">
                <a:latin typeface="Comic Sans MS" pitchFamily="66" charset="0"/>
              </a:rPr>
              <a:t>Dabaszinātne: izzina dažus tuvākajā apkārtnē </a:t>
            </a:r>
            <a:r>
              <a:rPr lang="en-US" dirty="0" smtClean="0">
                <a:latin typeface="Comic Sans MS" pitchFamily="66" charset="0"/>
              </a:rPr>
              <a:t>5 </a:t>
            </a:r>
            <a:r>
              <a:rPr lang="lv-LV" dirty="0" smtClean="0">
                <a:latin typeface="Comic Sans MS" pitchFamily="66" charset="0"/>
              </a:rPr>
              <a:t>raksturīgos putnus, stāsta par savu pieredzi. Izprot cilvēka nodarīto kaitējumu ūdensputniem</a:t>
            </a:r>
          </a:p>
          <a:p>
            <a:r>
              <a:rPr lang="lv-LV" dirty="0" smtClean="0">
                <a:latin typeface="Comic Sans MS" pitchFamily="66" charset="0"/>
              </a:rPr>
              <a:t>Valoda: jautā par neskaidro un atbild uz konkrētu jautājumu; stāsta par redzēto un dzirdēto, piedzīvoto saprotami un secīgi. </a:t>
            </a:r>
          </a:p>
          <a:p>
            <a:r>
              <a:rPr lang="lv-LV" dirty="0" smtClean="0">
                <a:latin typeface="Comic Sans MS" pitchFamily="66" charset="0"/>
              </a:rPr>
              <a:t>Matemātika: šķiro priekšmetus pēc vienas pazīmes, salīdzina pēc skaita un lieluma.</a:t>
            </a:r>
          </a:p>
          <a:p>
            <a:r>
              <a:rPr lang="lv-LV" dirty="0" smtClean="0">
                <a:latin typeface="Comic Sans MS" pitchFamily="66" charset="0"/>
              </a:rPr>
              <a:t>Sociālā un pilsoniskā: v</a:t>
            </a:r>
            <a:r>
              <a:rPr lang="lv-LV" dirty="0" smtClean="0">
                <a:solidFill>
                  <a:srgbClr val="000000"/>
                </a:solidFill>
                <a:latin typeface="Comic Sans MS" pitchFamily="66" charset="0"/>
                <a:ea typeface="Times New Roman"/>
              </a:rPr>
              <a:t>eic patstāvīgi izvēlētu vai piedāvātu darbību, rotaļājas un darbojas pārī un nelielā grupā</a:t>
            </a:r>
            <a:endParaRPr lang="lv-LV"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IMG-20190507-WA0008.jpg"/>
          <p:cNvPicPr>
            <a:picLocks noGrp="1" noChangeAspect="1"/>
          </p:cNvPicPr>
          <p:nvPr>
            <p:ph idx="1"/>
          </p:nvPr>
        </p:nvPicPr>
        <p:blipFill>
          <a:blip r:embed="rId2"/>
          <a:srcRect l="15423" r="7460"/>
          <a:stretch>
            <a:fillRect/>
          </a:stretch>
        </p:blipFill>
        <p:spPr>
          <a:xfrm>
            <a:off x="1643042" y="1428736"/>
            <a:ext cx="6072230" cy="4429156"/>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90425_090247.jpg"/>
          <p:cNvPicPr>
            <a:picLocks noGrp="1" noChangeAspect="1"/>
          </p:cNvPicPr>
          <p:nvPr>
            <p:ph idx="1"/>
          </p:nvPr>
        </p:nvPicPr>
        <p:blipFill>
          <a:blip r:embed="rId2" cstate="print"/>
          <a:stretch>
            <a:fillRect/>
          </a:stretch>
        </p:blipFill>
        <p:spPr>
          <a:xfrm>
            <a:off x="0" y="1142984"/>
            <a:ext cx="4453473" cy="3340105"/>
          </a:xfrm>
        </p:spPr>
      </p:pic>
      <p:pic>
        <p:nvPicPr>
          <p:cNvPr id="6" name="Picture 5" descr="IMG_20190425_091112.jpg"/>
          <p:cNvPicPr>
            <a:picLocks noChangeAspect="1"/>
          </p:cNvPicPr>
          <p:nvPr/>
        </p:nvPicPr>
        <p:blipFill>
          <a:blip r:embed="rId3" cstate="print"/>
          <a:stretch>
            <a:fillRect/>
          </a:stretch>
        </p:blipFill>
        <p:spPr>
          <a:xfrm>
            <a:off x="4357686" y="0"/>
            <a:ext cx="4786314" cy="3589736"/>
          </a:xfrm>
          <a:prstGeom prst="rect">
            <a:avLst/>
          </a:prstGeom>
        </p:spPr>
      </p:pic>
      <p:sp>
        <p:nvSpPr>
          <p:cNvPr id="2" name="Title 1"/>
          <p:cNvSpPr>
            <a:spLocks noGrp="1"/>
          </p:cNvSpPr>
          <p:nvPr>
            <p:ph type="title"/>
          </p:nvPr>
        </p:nvSpPr>
        <p:spPr/>
        <p:txBody>
          <a:bodyPr/>
          <a:lstStyle/>
          <a:p>
            <a:pPr algn="l"/>
            <a:r>
              <a:rPr lang="lv-LV" dirty="0" smtClean="0"/>
              <a:t>AR VECĀKIEM</a:t>
            </a:r>
            <a:endParaRPr lang="lv-LV" dirty="0"/>
          </a:p>
        </p:txBody>
      </p:sp>
      <p:pic>
        <p:nvPicPr>
          <p:cNvPr id="5" name="Picture 4" descr="IMG_20190425_091048.jpg"/>
          <p:cNvPicPr>
            <a:picLocks noChangeAspect="1"/>
          </p:cNvPicPr>
          <p:nvPr/>
        </p:nvPicPr>
        <p:blipFill>
          <a:blip r:embed="rId4" cstate="print"/>
          <a:stretch>
            <a:fillRect/>
          </a:stretch>
        </p:blipFill>
        <p:spPr>
          <a:xfrm>
            <a:off x="4357686" y="3286124"/>
            <a:ext cx="4786314" cy="358973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500306"/>
            <a:ext cx="8229600" cy="1143000"/>
          </a:xfrm>
        </p:spPr>
        <p:txBody>
          <a:bodyPr/>
          <a:lstStyle/>
          <a:p>
            <a:r>
              <a:rPr lang="lv-LV" dirty="0" smtClean="0"/>
              <a:t>SECINĀJUMI!</a:t>
            </a:r>
            <a:endParaRPr lang="lv-LV"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643182"/>
            <a:ext cx="8229600" cy="1143000"/>
          </a:xfrm>
        </p:spPr>
        <p:txBody>
          <a:bodyPr/>
          <a:lstStyle/>
          <a:p>
            <a:r>
              <a:rPr lang="lv-LV" b="1" dirty="0" smtClean="0">
                <a:latin typeface="Comic Sans MS" pitchFamily="66" charset="0"/>
              </a:rPr>
              <a:t>PALDIES PAR UZMANĪBU!</a:t>
            </a:r>
            <a:endParaRPr lang="lv-LV" b="1" dirty="0">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71480"/>
            <a:ext cx="8229600" cy="5840435"/>
          </a:xfrm>
        </p:spPr>
        <p:txBody>
          <a:bodyPr/>
          <a:lstStyle/>
          <a:p>
            <a:r>
              <a:rPr lang="lv-LV" sz="3000" dirty="0" smtClean="0">
                <a:latin typeface="Comic Sans MS" pitchFamily="66" charset="0"/>
              </a:rPr>
              <a:t>Kultūras izpratnes un pašizpausmes mākslā joma: izvēlas un radoši izmanto dažādus materiālus, veido, zīmē, glezno, aplicē pēc vērojuma vai iztēles izvēlētos vides objektus, apvienojot dažādas vizuālās mākslas tehnikas, īsteno savu radošo ieceri un novērtē to, brīvi un droši improvizē ar kustībām vai skaņu rīkiem</a:t>
            </a:r>
          </a:p>
          <a:p>
            <a:r>
              <a:rPr lang="lv-LV" sz="3000" dirty="0" smtClean="0">
                <a:latin typeface="Comic Sans MS" pitchFamily="66" charset="0"/>
              </a:rPr>
              <a:t>Veselības un fiziskās aktivitātes joma: rīkojas atbilstoši norādījumiem, kas saistīti ar drošību. Pārvieto priekšmetus dažādos veidos pēc nosacījuma</a:t>
            </a:r>
          </a:p>
          <a:p>
            <a:endParaRPr lang="lv-LV" sz="3000" dirty="0" smtClean="0">
              <a:latin typeface="Comic Sans MS" pitchFamily="66" charset="0"/>
            </a:endParaRPr>
          </a:p>
          <a:p>
            <a:pPr>
              <a:buNone/>
            </a:pPr>
            <a:endParaRPr lang="lv-LV" dirty="0" smtClean="0">
              <a:latin typeface="Comic Sans MS" pitchFamily="66" charset="0"/>
            </a:endParaRPr>
          </a:p>
          <a:p>
            <a:endParaRPr lang="lv-LV"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lv-LV" sz="3000" dirty="0" smtClean="0">
                <a:latin typeface="Comic Sans MS" pitchFamily="66" charset="0"/>
              </a:rPr>
              <a:t>Tehnoloģijas. Apgūst dažādas tehnikas, paņēmienus un drošības noteikumus materiālu izmantošanā savas ieceres īstenošanai, veido un savieno vienkāršas detaļas.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latin typeface="Comic Sans MS" pitchFamily="66" charset="0"/>
            </a:endParaRPr>
          </a:p>
        </p:txBody>
      </p:sp>
      <p:sp>
        <p:nvSpPr>
          <p:cNvPr id="3" name="Content Placeholder 2"/>
          <p:cNvSpPr>
            <a:spLocks noGrp="1"/>
          </p:cNvSpPr>
          <p:nvPr>
            <p:ph idx="1"/>
          </p:nvPr>
        </p:nvSpPr>
        <p:spPr/>
        <p:txBody>
          <a:bodyPr/>
          <a:lstStyle/>
          <a:p>
            <a:r>
              <a:rPr lang="lv-LV" dirty="0" smtClean="0">
                <a:latin typeface="Comic Sans MS" pitchFamily="66" charset="0"/>
              </a:rPr>
              <a:t>Sasniedzamais rezultāts – bērni patstāvīgi un secīgi stāsta par 5 putnu īpatnībām, ēšanas paradumiem, dzīvesveidu</a:t>
            </a:r>
          </a:p>
          <a:p>
            <a:endParaRPr lang="lv-LV" dirty="0" smtClean="0"/>
          </a:p>
          <a:p>
            <a:r>
              <a:rPr lang="lv-LV" dirty="0" smtClean="0">
                <a:latin typeface="Comic Sans MS" pitchFamily="66" charset="0"/>
              </a:rPr>
              <a:t>Metodiskais paņēmiens </a:t>
            </a:r>
            <a:r>
              <a:rPr lang="en-US" dirty="0" smtClean="0">
                <a:latin typeface="Comic Sans MS" pitchFamily="66" charset="0"/>
              </a:rPr>
              <a:t>– </a:t>
            </a:r>
            <a:r>
              <a:rPr lang="lv-LV" dirty="0" smtClean="0">
                <a:latin typeface="Comic Sans MS" pitchFamily="66" charset="0"/>
              </a:rPr>
              <a:t>eksperiments</a:t>
            </a:r>
            <a:r>
              <a:rPr lang="en-US" dirty="0" smtClean="0">
                <a:latin typeface="Comic Sans MS" pitchFamily="66" charset="0"/>
              </a:rPr>
              <a:t>, p</a:t>
            </a:r>
            <a:r>
              <a:rPr lang="lv-LV" dirty="0" err="1" smtClean="0">
                <a:latin typeface="Comic Sans MS" pitchFamily="66" charset="0"/>
              </a:rPr>
              <a:t>ētīju</a:t>
            </a:r>
            <a:r>
              <a:rPr lang="en-US" dirty="0" smtClean="0">
                <a:latin typeface="Comic Sans MS" pitchFamily="66" charset="0"/>
              </a:rPr>
              <a:t>ms, </a:t>
            </a:r>
            <a:r>
              <a:rPr lang="lv-LV" dirty="0" err="1" smtClean="0">
                <a:latin typeface="Comic Sans MS" pitchFamily="66" charset="0"/>
              </a:rPr>
              <a:t>rotaļmetode</a:t>
            </a:r>
            <a:r>
              <a:rPr lang="lv-LV" dirty="0" smtClean="0">
                <a:latin typeface="Comic Sans MS" pitchFamily="66" charset="0"/>
              </a:rPr>
              <a:t>, CLIL, PBL</a:t>
            </a:r>
            <a:endParaRPr lang="lv-LV"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90416_085046.jpg"/>
          <p:cNvPicPr>
            <a:picLocks noGrp="1" noChangeAspect="1"/>
          </p:cNvPicPr>
          <p:nvPr>
            <p:ph idx="1"/>
          </p:nvPr>
        </p:nvPicPr>
        <p:blipFill>
          <a:blip r:embed="rId2" cstate="print"/>
          <a:stretch>
            <a:fillRect/>
          </a:stretch>
        </p:blipFill>
        <p:spPr>
          <a:xfrm>
            <a:off x="642910" y="2071678"/>
            <a:ext cx="5737638" cy="4525963"/>
          </a:xfrm>
        </p:spPr>
      </p:pic>
      <p:pic>
        <p:nvPicPr>
          <p:cNvPr id="5" name="Picture 4" descr="IMG_20190416_085055.jpg"/>
          <p:cNvPicPr>
            <a:picLocks noChangeAspect="1"/>
          </p:cNvPicPr>
          <p:nvPr/>
        </p:nvPicPr>
        <p:blipFill>
          <a:blip r:embed="rId3" cstate="print"/>
          <a:stretch>
            <a:fillRect/>
          </a:stretch>
        </p:blipFill>
        <p:spPr>
          <a:xfrm>
            <a:off x="2643174" y="642918"/>
            <a:ext cx="5977167" cy="4714908"/>
          </a:xfrm>
          <a:prstGeom prst="rect">
            <a:avLst/>
          </a:prstGeom>
        </p:spPr>
      </p:pic>
      <p:pic>
        <p:nvPicPr>
          <p:cNvPr id="7" name="Picture 6" descr="IMG_20190416_085120.jpg"/>
          <p:cNvPicPr>
            <a:picLocks noChangeAspect="1"/>
          </p:cNvPicPr>
          <p:nvPr/>
        </p:nvPicPr>
        <p:blipFill>
          <a:blip r:embed="rId4" cstate="print"/>
          <a:stretch>
            <a:fillRect/>
          </a:stretch>
        </p:blipFill>
        <p:spPr>
          <a:xfrm>
            <a:off x="1285852" y="857232"/>
            <a:ext cx="6643734" cy="5240709"/>
          </a:xfrm>
          <a:prstGeom prst="rect">
            <a:avLst/>
          </a:prstGeom>
        </p:spPr>
      </p:pic>
      <p:sp>
        <p:nvSpPr>
          <p:cNvPr id="8" name="TextBox 7"/>
          <p:cNvSpPr txBox="1"/>
          <p:nvPr/>
        </p:nvSpPr>
        <p:spPr>
          <a:xfrm>
            <a:off x="3286116" y="1357298"/>
            <a:ext cx="4572032" cy="4508927"/>
          </a:xfrm>
          <a:prstGeom prst="rect">
            <a:avLst/>
          </a:prstGeom>
          <a:noFill/>
        </p:spPr>
        <p:txBody>
          <a:bodyPr wrap="square" rtlCol="0">
            <a:spAutoFit/>
          </a:bodyPr>
          <a:lstStyle/>
          <a:p>
            <a:r>
              <a:rPr lang="lv-LV" sz="28700" b="1" dirty="0" smtClean="0">
                <a:latin typeface="Comic Sans MS" pitchFamily="66" charset="0"/>
              </a:rPr>
              <a:t>?</a:t>
            </a:r>
            <a:endParaRPr lang="lv-LV" sz="28700" b="1" dirty="0">
              <a:latin typeface="Comic Sans MS" pitchFamily="66" charset="0"/>
            </a:endParaRPr>
          </a:p>
        </p:txBody>
      </p:sp>
      <p:sp>
        <p:nvSpPr>
          <p:cNvPr id="9" name="Title 8"/>
          <p:cNvSpPr>
            <a:spLocks noGrp="1"/>
          </p:cNvSpPr>
          <p:nvPr>
            <p:ph type="title"/>
          </p:nvPr>
        </p:nvSpPr>
        <p:spPr/>
        <p:txBody>
          <a:bodyPr/>
          <a:lstStyle/>
          <a:p>
            <a:endParaRPr lang="lv-LV"/>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1" nodeType="clickEffect">
                                  <p:stCondLst>
                                    <p:cond delay="0"/>
                                  </p:stCondLst>
                                  <p:childTnLst>
                                    <p:animEffect transition="out" filter="slide(fromBottom)">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ppt_x"/>
                                          </p:val>
                                        </p:tav>
                                      </p:tavLst>
                                    </p:anim>
                                    <p:anim calcmode="lin" valueType="num">
                                      <p:cBhvr additive="base">
                                        <p:cTn id="33" dur="500"/>
                                        <p:tgtEl>
                                          <p:spTgt spid="5"/>
                                        </p:tgtEl>
                                        <p:attrNameLst>
                                          <p:attrName>ppt_y</p:attrName>
                                        </p:attrNameLst>
                                      </p:cBhvr>
                                      <p:tavLst>
                                        <p:tav tm="0">
                                          <p:val>
                                            <p:strVal val="ppt_y"/>
                                          </p:val>
                                        </p:tav>
                                        <p:tav tm="100000">
                                          <p:val>
                                            <p:strVal val="1+ppt_h/2"/>
                                          </p:val>
                                        </p:tav>
                                      </p:tavLst>
                                    </p:anim>
                                    <p:set>
                                      <p:cBhvr>
                                        <p:cTn id="34" dur="1" fill="hold">
                                          <p:stCondLst>
                                            <p:cond delay="499"/>
                                          </p:stCondLst>
                                        </p:cTn>
                                        <p:tgtEl>
                                          <p:spTgt spid="5"/>
                                        </p:tgtEl>
                                        <p:attrNameLst>
                                          <p:attrName>style.visibility</p:attrName>
                                        </p:attrNameLst>
                                      </p:cBhvr>
                                      <p:to>
                                        <p:strVal val="hidden"/>
                                      </p:to>
                                    </p:set>
                                  </p:childTnLst>
                                </p:cTn>
                              </p:par>
                            </p:childTnLst>
                          </p:cTn>
                        </p:par>
                        <p:par>
                          <p:cTn id="35" fill="hold">
                            <p:stCondLst>
                              <p:cond delay="500"/>
                            </p:stCondLst>
                            <p:childTnLst>
                              <p:par>
                                <p:cTn id="36" presetID="5" presetClass="entr" presetSubtype="1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heckerboard(across)">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425_154224.jpg"/>
          <p:cNvPicPr>
            <a:picLocks noChangeAspect="1"/>
          </p:cNvPicPr>
          <p:nvPr/>
        </p:nvPicPr>
        <p:blipFill>
          <a:blip r:embed="rId2" cstate="print"/>
          <a:srcRect l="47514" t="25758" r="24361" b="9091"/>
          <a:stretch>
            <a:fillRect/>
          </a:stretch>
        </p:blipFill>
        <p:spPr>
          <a:xfrm rot="5400000">
            <a:off x="2003553" y="428608"/>
            <a:ext cx="5208333" cy="6786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90416_094234.jpg"/>
          <p:cNvPicPr>
            <a:picLocks noGrp="1" noChangeAspect="1"/>
          </p:cNvPicPr>
          <p:nvPr>
            <p:ph idx="1"/>
          </p:nvPr>
        </p:nvPicPr>
        <p:blipFill>
          <a:blip r:embed="rId2" cstate="print"/>
          <a:stretch>
            <a:fillRect/>
          </a:stretch>
        </p:blipFill>
        <p:spPr>
          <a:xfrm>
            <a:off x="357158" y="928670"/>
            <a:ext cx="8509059" cy="4786346"/>
          </a:xfrm>
        </p:spPr>
      </p:pic>
      <p:pic>
        <p:nvPicPr>
          <p:cNvPr id="5" name="Picture 4" descr="20190416_095233.jpg"/>
          <p:cNvPicPr>
            <a:picLocks noChangeAspect="1"/>
          </p:cNvPicPr>
          <p:nvPr/>
        </p:nvPicPr>
        <p:blipFill>
          <a:blip r:embed="rId3" cstate="print"/>
          <a:stretch>
            <a:fillRect/>
          </a:stretch>
        </p:blipFill>
        <p:spPr>
          <a:xfrm rot="5400000">
            <a:off x="1495701" y="1576077"/>
            <a:ext cx="5572164" cy="3134342"/>
          </a:xfrm>
          <a:prstGeom prst="rect">
            <a:avLst/>
          </a:prstGeom>
        </p:spPr>
      </p:pic>
      <p:pic>
        <p:nvPicPr>
          <p:cNvPr id="6" name="Picture 5" descr="20190416_095743.jpg"/>
          <p:cNvPicPr>
            <a:picLocks noChangeAspect="1"/>
          </p:cNvPicPr>
          <p:nvPr/>
        </p:nvPicPr>
        <p:blipFill>
          <a:blip r:embed="rId4" cstate="print"/>
          <a:stretch>
            <a:fillRect/>
          </a:stretch>
        </p:blipFill>
        <p:spPr>
          <a:xfrm rot="10800000">
            <a:off x="4429124" y="428604"/>
            <a:ext cx="4444967" cy="2500294"/>
          </a:xfrm>
          <a:prstGeom prst="rect">
            <a:avLst/>
          </a:prstGeom>
        </p:spPr>
      </p:pic>
      <p:pic>
        <p:nvPicPr>
          <p:cNvPr id="7" name="Picture 6" descr="20190416_100442.jpg"/>
          <p:cNvPicPr>
            <a:picLocks noChangeAspect="1"/>
          </p:cNvPicPr>
          <p:nvPr/>
        </p:nvPicPr>
        <p:blipFill>
          <a:blip r:embed="rId5" cstate="print"/>
          <a:stretch>
            <a:fillRect/>
          </a:stretch>
        </p:blipFill>
        <p:spPr>
          <a:xfrm rot="10800000">
            <a:off x="642910" y="2000240"/>
            <a:ext cx="4190987" cy="2357430"/>
          </a:xfrm>
          <a:prstGeom prst="rect">
            <a:avLst/>
          </a:prstGeom>
        </p:spPr>
      </p:pic>
      <p:pic>
        <p:nvPicPr>
          <p:cNvPr id="8" name="Picture 7" descr="20190416_100607.jpg"/>
          <p:cNvPicPr>
            <a:picLocks noChangeAspect="1"/>
          </p:cNvPicPr>
          <p:nvPr/>
        </p:nvPicPr>
        <p:blipFill>
          <a:blip r:embed="rId6" cstate="print"/>
          <a:stretch>
            <a:fillRect/>
          </a:stretch>
        </p:blipFill>
        <p:spPr>
          <a:xfrm rot="10800000">
            <a:off x="3929058" y="3714752"/>
            <a:ext cx="4952992" cy="2786058"/>
          </a:xfrm>
          <a:prstGeom prst="rect">
            <a:avLst/>
          </a:prstGeom>
        </p:spPr>
      </p:pic>
      <p:sp>
        <p:nvSpPr>
          <p:cNvPr id="9" name="TextBox 8"/>
          <p:cNvSpPr txBox="1"/>
          <p:nvPr/>
        </p:nvSpPr>
        <p:spPr>
          <a:xfrm>
            <a:off x="428596" y="285728"/>
            <a:ext cx="5572164" cy="707886"/>
          </a:xfrm>
          <a:prstGeom prst="rect">
            <a:avLst/>
          </a:prstGeom>
          <a:noFill/>
        </p:spPr>
        <p:txBody>
          <a:bodyPr wrap="square" rtlCol="0">
            <a:spAutoFit/>
          </a:bodyPr>
          <a:lstStyle/>
          <a:p>
            <a:r>
              <a:rPr lang="lv-LV" sz="4000" dirty="0" smtClean="0">
                <a:latin typeface="Comic Sans MS" pitchFamily="66" charset="0"/>
              </a:rPr>
              <a:t>EKSKURSIJA</a:t>
            </a:r>
            <a:endParaRPr lang="lv-LV" sz="4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5"/>
                                        </p:tgtEl>
                                        <p:attrNameLst>
                                          <p:attrName>ppt_x</p:attrName>
                                        </p:attrNameLst>
                                      </p:cBhvr>
                                      <p:tavLst>
                                        <p:tav tm="0">
                                          <p:val>
                                            <p:strVal val="ppt_x"/>
                                          </p:val>
                                        </p:tav>
                                        <p:tav tm="100000">
                                          <p:val>
                                            <p:strVal val="ppt_x"/>
                                          </p:val>
                                        </p:tav>
                                      </p:tavLst>
                                    </p:anim>
                                    <p:anim calcmode="lin" valueType="num">
                                      <p:cBhvr additive="base">
                                        <p:cTn id="24" dur="500"/>
                                        <p:tgtEl>
                                          <p:spTgt spid="5"/>
                                        </p:tgtEl>
                                        <p:attrNameLst>
                                          <p:attrName>ppt_y</p:attrName>
                                        </p:attrNameLst>
                                      </p:cBhvr>
                                      <p:tavLst>
                                        <p:tav tm="0">
                                          <p:val>
                                            <p:strVal val="ppt_y"/>
                                          </p:val>
                                        </p:tav>
                                        <p:tav tm="100000">
                                          <p:val>
                                            <p:strVal val="1+ppt_h/2"/>
                                          </p:val>
                                        </p:tav>
                                      </p:tavLst>
                                    </p:anim>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descr="IMG_20190416_093956.jpg"/>
          <p:cNvPicPr>
            <a:picLocks noGrp="1" noChangeAspect="1"/>
          </p:cNvPicPr>
          <p:nvPr>
            <p:ph idx="1"/>
          </p:nvPr>
        </p:nvPicPr>
        <p:blipFill>
          <a:blip r:embed="rId2" cstate="print"/>
          <a:stretch>
            <a:fillRect/>
          </a:stretch>
        </p:blipFill>
        <p:spPr>
          <a:xfrm>
            <a:off x="2143108" y="428604"/>
            <a:ext cx="4665494" cy="6220660"/>
          </a:xfrm>
        </p:spPr>
      </p:pic>
      <p:pic>
        <p:nvPicPr>
          <p:cNvPr id="5" name="Picture 4" descr="20190417_152944.jpg"/>
          <p:cNvPicPr>
            <a:picLocks noChangeAspect="1"/>
          </p:cNvPicPr>
          <p:nvPr/>
        </p:nvPicPr>
        <p:blipFill>
          <a:blip r:embed="rId3" cstate="print"/>
          <a:stretch>
            <a:fillRect/>
          </a:stretch>
        </p:blipFill>
        <p:spPr>
          <a:xfrm rot="11554315">
            <a:off x="734085" y="1138807"/>
            <a:ext cx="7656456" cy="43067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223</Words>
  <Application>Microsoft Office PowerPoint</Application>
  <PresentationFormat>On-screen Show (4:3)</PresentationFormat>
  <Paragraphs>20</Paragraphs>
  <Slides>23</Slides>
  <Notes>0</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Putni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 VECĀKIEM</vt:lpstr>
      <vt:lpstr>SECINĀJUMI!</vt:lpstr>
      <vt:lpstr>PALDIES PAR UZMANĪBU!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Putni</dc:title>
  <dc:creator>Windows User</dc:creator>
  <cp:lastModifiedBy>13pii-2</cp:lastModifiedBy>
  <cp:revision>32</cp:revision>
  <cp:lastPrinted>2020-02-10T14:44:52Z</cp:lastPrinted>
  <dcterms:created xsi:type="dcterms:W3CDTF">2019-05-02T09:30:13Z</dcterms:created>
  <dcterms:modified xsi:type="dcterms:W3CDTF">2020-02-10T14:48:15Z</dcterms:modified>
</cp:coreProperties>
</file>